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Lst>
  <p:notesMasterIdLst>
    <p:notesMasterId r:id="rId55"/>
  </p:notesMasterIdLst>
  <p:sldIdLst>
    <p:sldId id="979" r:id="rId5"/>
    <p:sldId id="2113417661" r:id="rId6"/>
    <p:sldId id="2146849999" r:id="rId7"/>
    <p:sldId id="2146850014" r:id="rId8"/>
    <p:sldId id="2113417657" r:id="rId9"/>
    <p:sldId id="2146850001" r:id="rId10"/>
    <p:sldId id="2146849989" r:id="rId11"/>
    <p:sldId id="2146850015" r:id="rId12"/>
    <p:sldId id="2146850002" r:id="rId13"/>
    <p:sldId id="2146850003" r:id="rId14"/>
    <p:sldId id="2113417675" r:id="rId15"/>
    <p:sldId id="2113417678" r:id="rId16"/>
    <p:sldId id="2113417667" r:id="rId17"/>
    <p:sldId id="2113417672" r:id="rId18"/>
    <p:sldId id="11213" r:id="rId19"/>
    <p:sldId id="2146850004" r:id="rId20"/>
    <p:sldId id="2113417677" r:id="rId21"/>
    <p:sldId id="2113417693" r:id="rId22"/>
    <p:sldId id="2146850087" r:id="rId23"/>
    <p:sldId id="2113417679" r:id="rId24"/>
    <p:sldId id="2113417676" r:id="rId25"/>
    <p:sldId id="2146849992" r:id="rId26"/>
    <p:sldId id="2113417680" r:id="rId27"/>
    <p:sldId id="2113417684" r:id="rId28"/>
    <p:sldId id="2146849993" r:id="rId29"/>
    <p:sldId id="2146849994" r:id="rId30"/>
    <p:sldId id="2146849983" r:id="rId31"/>
    <p:sldId id="2113417698" r:id="rId32"/>
    <p:sldId id="2113417699" r:id="rId33"/>
    <p:sldId id="2113417690" r:id="rId34"/>
    <p:sldId id="2146849986" r:id="rId35"/>
    <p:sldId id="2146849985" r:id="rId36"/>
    <p:sldId id="2146850102" r:id="rId37"/>
    <p:sldId id="2146850010" r:id="rId38"/>
    <p:sldId id="2113417692" r:id="rId39"/>
    <p:sldId id="2146850012" r:id="rId40"/>
    <p:sldId id="2146850006" r:id="rId41"/>
    <p:sldId id="2113417658" r:id="rId42"/>
    <p:sldId id="2146850101" r:id="rId43"/>
    <p:sldId id="2146850085" r:id="rId44"/>
    <p:sldId id="2113417702" r:id="rId45"/>
    <p:sldId id="2146850020" r:id="rId46"/>
    <p:sldId id="2146850023" r:id="rId47"/>
    <p:sldId id="2146850021" r:id="rId48"/>
    <p:sldId id="2146850025" r:id="rId49"/>
    <p:sldId id="2146850100" r:id="rId50"/>
    <p:sldId id="2146850024" r:id="rId51"/>
    <p:sldId id="2113417701" r:id="rId52"/>
    <p:sldId id="2113417671" r:id="rId53"/>
    <p:sldId id="11265" r:id="rId5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D6AB39-C0BA-49BF-92CE-DE02541C2E53}">
          <p14:sldIdLst>
            <p14:sldId id="979"/>
            <p14:sldId id="2113417661"/>
            <p14:sldId id="2146849999"/>
          </p14:sldIdLst>
        </p14:section>
        <p14:section name="Background" id="{01A1C5FD-422C-441E-8447-7C4A01EA8512}">
          <p14:sldIdLst>
            <p14:sldId id="2146850014"/>
            <p14:sldId id="2113417657"/>
            <p14:sldId id="2146850001"/>
            <p14:sldId id="2146849989"/>
            <p14:sldId id="2146850015"/>
            <p14:sldId id="2146850002"/>
          </p14:sldIdLst>
        </p14:section>
        <p14:section name="ASHRAE Standard 34" id="{37295C1A-AF8B-4198-86D6-35E38AD50D6C}">
          <p14:sldIdLst>
            <p14:sldId id="2146850003"/>
            <p14:sldId id="2113417675"/>
            <p14:sldId id="2113417678"/>
            <p14:sldId id="2113417667"/>
            <p14:sldId id="2113417672"/>
            <p14:sldId id="11213"/>
            <p14:sldId id="2146850004"/>
          </p14:sldIdLst>
        </p14:section>
        <p14:section name="ASHRAE Standard 15" id="{9A87F0C2-F511-4455-BA31-A3D93EBB291B}">
          <p14:sldIdLst>
            <p14:sldId id="2113417677"/>
            <p14:sldId id="2113417693"/>
            <p14:sldId id="2146850087"/>
            <p14:sldId id="2113417679"/>
            <p14:sldId id="2113417676"/>
          </p14:sldIdLst>
        </p14:section>
        <p14:section name="ABC: Occupancy and Refrigeration System Classifications, &amp; Safety Group" id="{06E9DF84-E4A9-489F-AB58-3E05AFD04010}">
          <p14:sldIdLst>
            <p14:sldId id="2146849992"/>
            <p14:sldId id="2113417680"/>
            <p14:sldId id="2113417684"/>
          </p14:sldIdLst>
        </p14:section>
        <p14:section name="1-7: Requirements" id="{7D94E7F5-F4CA-462B-8FB0-E12BC4935C9B}">
          <p14:sldIdLst>
            <p14:sldId id="2146849993"/>
            <p14:sldId id="2146849994"/>
            <p14:sldId id="2146849983"/>
            <p14:sldId id="2113417698"/>
            <p14:sldId id="2113417699"/>
            <p14:sldId id="2113417690"/>
            <p14:sldId id="2146849986"/>
            <p14:sldId id="2146849985"/>
            <p14:sldId id="2146850102"/>
            <p14:sldId id="2146850010"/>
            <p14:sldId id="2113417692"/>
            <p14:sldId id="2146850012"/>
            <p14:sldId id="2146850006"/>
            <p14:sldId id="2113417658"/>
            <p14:sldId id="2146850101"/>
            <p14:sldId id="2146850085"/>
            <p14:sldId id="2113417702"/>
            <p14:sldId id="2146850020"/>
            <p14:sldId id="2146850023"/>
            <p14:sldId id="2146850021"/>
            <p14:sldId id="2146850025"/>
            <p14:sldId id="2146850100"/>
            <p14:sldId id="2146850024"/>
            <p14:sldId id="2113417701"/>
            <p14:sldId id="2113417671"/>
            <p14:sldId id="1126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883" userDrawn="1">
          <p15:clr>
            <a:srgbClr val="A4A3A4"/>
          </p15:clr>
        </p15:guide>
        <p15:guide id="2" pos="166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1CA"/>
    <a:srgbClr val="555555"/>
    <a:srgbClr val="9A7500"/>
    <a:srgbClr val="D31C44"/>
    <a:srgbClr val="00FF00"/>
    <a:srgbClr val="0097E0"/>
    <a:srgbClr val="B4B4B4"/>
    <a:srgbClr val="0000FF"/>
    <a:srgbClr val="54C3F1"/>
    <a:srgbClr val="512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91FB9-4004-4DF6-95EF-2E2690AD96F8}" v="4" dt="2024-08-06T19:44:13.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883"/>
        <p:guide pos="166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18-C141-86AF-1B5D98B396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18-C141-86AF-1B5D98B396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18-C141-86AF-1B5D98B396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18-C141-86AF-1B5D98B396F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418-E14B-9F10-A1E9930209E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71896-B783-4694-9A35-88FD4702A18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A471353-9EA7-4C46-93A1-BDEDC4FA5078}">
      <dgm:prSet phldrT="[Text]" custT="1"/>
      <dgm:spPr/>
      <dgm:t>
        <a:bodyPr/>
        <a:lstStyle/>
        <a:p>
          <a:pPr algn="l"/>
          <a:r>
            <a:rPr lang="en-US" sz="1100" b="1" dirty="0"/>
            <a:t>Products</a:t>
          </a:r>
        </a:p>
        <a:p>
          <a:pPr algn="l"/>
          <a:r>
            <a:rPr lang="en-US" sz="900" dirty="0">
              <a:solidFill>
                <a:srgbClr val="FFFF00"/>
              </a:solidFill>
            </a:rPr>
            <a:t>Factory-charged equipment</a:t>
          </a:r>
        </a:p>
        <a:p>
          <a:pPr algn="l"/>
          <a:r>
            <a:rPr lang="en-US" sz="800" dirty="0"/>
            <a:t>Chillers, RTUs, WSHP, PTAC: 1/1/25 MFG/Import deadline </a:t>
          </a:r>
          <a:br>
            <a:rPr lang="en-US" sz="800" dirty="0"/>
          </a:br>
          <a:r>
            <a:rPr lang="en-US" sz="800" dirty="0">
              <a:solidFill>
                <a:schemeClr val="bg1"/>
              </a:solidFill>
            </a:rPr>
            <a:t>Datacenter: 1/1/27 MFG/Import deadline</a:t>
          </a:r>
        </a:p>
        <a:p>
          <a:pPr algn="l"/>
          <a:r>
            <a:rPr lang="en-US" sz="800" dirty="0">
              <a:solidFill>
                <a:schemeClr val="bg1"/>
              </a:solidFill>
            </a:rPr>
            <a:t>3 year sell-through deadline</a:t>
          </a:r>
        </a:p>
      </dgm:t>
    </dgm:pt>
    <dgm:pt modelId="{CE5544E6-FC7D-4B30-AD96-883EE233598D}" type="parTrans" cxnId="{58D1774B-281D-404B-8307-D0B5397F7D17}">
      <dgm:prSet/>
      <dgm:spPr/>
      <dgm:t>
        <a:bodyPr/>
        <a:lstStyle/>
        <a:p>
          <a:pPr algn="l"/>
          <a:endParaRPr lang="en-US" sz="1050"/>
        </a:p>
      </dgm:t>
    </dgm:pt>
    <dgm:pt modelId="{28C40FF7-665E-4AA3-AEE5-9280BA569AF9}" type="sibTrans" cxnId="{58D1774B-281D-404B-8307-D0B5397F7D17}">
      <dgm:prSet/>
      <dgm:spPr/>
      <dgm:t>
        <a:bodyPr/>
        <a:lstStyle/>
        <a:p>
          <a:pPr algn="l"/>
          <a:endParaRPr lang="en-US" sz="1050"/>
        </a:p>
      </dgm:t>
    </dgm:pt>
    <dgm:pt modelId="{AE46D9BC-4F89-481C-B21E-BF5823B21952}">
      <dgm:prSet phldrT="[Text]" custT="1"/>
      <dgm:spPr/>
      <dgm:t>
        <a:bodyPr/>
        <a:lstStyle/>
        <a:p>
          <a:pPr algn="l"/>
          <a:r>
            <a:rPr lang="en-US" sz="1100" b="1" dirty="0"/>
            <a:t>Systems</a:t>
          </a:r>
        </a:p>
        <a:p>
          <a:pPr algn="l"/>
          <a:r>
            <a:rPr lang="en-US" sz="900" dirty="0">
              <a:solidFill>
                <a:srgbClr val="FFFF00"/>
              </a:solidFill>
            </a:rPr>
            <a:t>Field-charged equipment: </a:t>
          </a:r>
          <a:r>
            <a:rPr lang="en-US" sz="900" dirty="0"/>
            <a:t>Split systems, breakdown units</a:t>
          </a:r>
          <a:endParaRPr lang="en-US" sz="900" dirty="0">
            <a:solidFill>
              <a:schemeClr val="bg1"/>
            </a:solidFill>
          </a:endParaRPr>
        </a:p>
        <a:p>
          <a:pPr algn="l"/>
          <a:r>
            <a:rPr lang="en-US" sz="800" dirty="0">
              <a:solidFill>
                <a:schemeClr val="bg1"/>
              </a:solidFill>
            </a:rPr>
            <a:t>Res &amp; Light Comm: 1/1/25 MFG/import and 1/1/26 installation deadlines</a:t>
          </a:r>
          <a:br>
            <a:rPr lang="en-US" sz="800" dirty="0"/>
          </a:br>
          <a:r>
            <a:rPr lang="en-US" sz="800" dirty="0"/>
            <a:t>VRF: </a:t>
          </a:r>
          <a:r>
            <a:rPr lang="en-US" sz="800" dirty="0">
              <a:solidFill>
                <a:schemeClr val="bg1"/>
              </a:solidFill>
            </a:rPr>
            <a:t>1/1/26 MFG/import and </a:t>
          </a:r>
          <a:r>
            <a:rPr lang="en-US" sz="800" dirty="0">
              <a:solidFill>
                <a:srgbClr val="00FF00"/>
              </a:solidFill>
            </a:rPr>
            <a:t>1/1/27 installation deadline (Proposed rule / Not final)</a:t>
          </a:r>
          <a:br>
            <a:rPr lang="en-US" sz="800" dirty="0"/>
          </a:br>
          <a:r>
            <a:rPr lang="en-US" sz="800" dirty="0"/>
            <a:t>Datacenter: 1/1/27 </a:t>
          </a:r>
          <a:r>
            <a:rPr lang="en-US" sz="800" dirty="0">
              <a:solidFill>
                <a:schemeClr val="bg1"/>
              </a:solidFill>
            </a:rPr>
            <a:t>installation deadline</a:t>
          </a:r>
        </a:p>
        <a:p>
          <a:pPr algn="l"/>
          <a:r>
            <a:rPr lang="en-US" sz="800" dirty="0"/>
            <a:t>Installation definition</a:t>
          </a:r>
        </a:p>
      </dgm:t>
    </dgm:pt>
    <dgm:pt modelId="{C2C43FD0-EE1C-4087-A26A-9C20E7B8E4FE}" type="parTrans" cxnId="{0E895BB2-A932-45B3-819A-A3ECFBE34CCA}">
      <dgm:prSet/>
      <dgm:spPr/>
      <dgm:t>
        <a:bodyPr/>
        <a:lstStyle/>
        <a:p>
          <a:pPr algn="l"/>
          <a:endParaRPr lang="en-US" sz="1050"/>
        </a:p>
      </dgm:t>
    </dgm:pt>
    <dgm:pt modelId="{3EA72BEB-1AFC-4FE7-A747-41109FBDBC2E}" type="sibTrans" cxnId="{0E895BB2-A932-45B3-819A-A3ECFBE34CCA}">
      <dgm:prSet/>
      <dgm:spPr/>
      <dgm:t>
        <a:bodyPr/>
        <a:lstStyle/>
        <a:p>
          <a:pPr algn="l"/>
          <a:endParaRPr lang="en-US" sz="1050"/>
        </a:p>
      </dgm:t>
    </dgm:pt>
    <dgm:pt modelId="{C23803AE-FEFB-448F-9495-3C61BA3693FD}">
      <dgm:prSet phldrT="[Text]" custT="1"/>
      <dgm:spPr/>
      <dgm:t>
        <a:bodyPr/>
        <a:lstStyle/>
        <a:p>
          <a:pPr marL="0" algn="l">
            <a:spcBef>
              <a:spcPct val="0"/>
            </a:spcBef>
          </a:pPr>
          <a:r>
            <a:rPr lang="en-US" sz="1100" b="1" dirty="0"/>
            <a:t>Components</a:t>
          </a:r>
        </a:p>
        <a:p>
          <a:pPr marL="0" algn="l">
            <a:spcBef>
              <a:spcPts val="0"/>
            </a:spcBef>
          </a:pPr>
          <a:r>
            <a:rPr lang="en-US" sz="900" dirty="0">
              <a:solidFill>
                <a:srgbClr val="FFFF00"/>
              </a:solidFill>
            </a:rPr>
            <a:t>Repairs of existing equipment is allowed</a:t>
          </a:r>
          <a:br>
            <a:rPr lang="en-US" sz="800" dirty="0">
              <a:solidFill>
                <a:srgbClr val="FFFF00"/>
              </a:solidFill>
            </a:rPr>
          </a:br>
          <a:br>
            <a:rPr lang="en-US" sz="100" dirty="0">
              <a:solidFill>
                <a:srgbClr val="FFFF00"/>
              </a:solidFill>
            </a:rPr>
          </a:br>
          <a:r>
            <a:rPr lang="en-US" sz="800" dirty="0"/>
            <a:t>Components can be replaced: Condensers, Compressors, Evaporator units, Evaporators</a:t>
          </a:r>
        </a:p>
        <a:p>
          <a:pPr marL="0" algn="l">
            <a:spcBef>
              <a:spcPct val="0"/>
            </a:spcBef>
          </a:pPr>
          <a:r>
            <a:rPr lang="en-US" sz="800" dirty="0"/>
            <a:t>Label needed: “For servicing existing equipment only”</a:t>
          </a:r>
        </a:p>
      </dgm:t>
    </dgm:pt>
    <dgm:pt modelId="{A523DA34-A05A-4C02-B6CF-A0B8966F7082}" type="parTrans" cxnId="{EE67DE4A-A560-4FB1-B04D-E98651354635}">
      <dgm:prSet/>
      <dgm:spPr/>
      <dgm:t>
        <a:bodyPr/>
        <a:lstStyle/>
        <a:p>
          <a:pPr algn="l"/>
          <a:endParaRPr lang="en-US" sz="1050"/>
        </a:p>
      </dgm:t>
    </dgm:pt>
    <dgm:pt modelId="{773D8961-7B7F-4E52-B7D0-656FCBE161D3}" type="sibTrans" cxnId="{EE67DE4A-A560-4FB1-B04D-E98651354635}">
      <dgm:prSet/>
      <dgm:spPr/>
      <dgm:t>
        <a:bodyPr/>
        <a:lstStyle/>
        <a:p>
          <a:pPr algn="l"/>
          <a:endParaRPr lang="en-US" sz="1050"/>
        </a:p>
      </dgm:t>
    </dgm:pt>
    <dgm:pt modelId="{88F9C79C-5761-49BC-B304-4C9C6348EC44}">
      <dgm:prSet phldrT="[Text]" custT="1"/>
      <dgm:spPr/>
      <dgm:t>
        <a:bodyPr/>
        <a:lstStyle/>
        <a:p>
          <a:pPr algn="l"/>
          <a:r>
            <a:rPr lang="en-US" sz="1100" b="1" dirty="0"/>
            <a:t>General</a:t>
          </a:r>
        </a:p>
        <a:p>
          <a:pPr algn="l"/>
          <a:r>
            <a:rPr lang="en-US" sz="900" dirty="0">
              <a:solidFill>
                <a:srgbClr val="FFFF00"/>
              </a:solidFill>
            </a:rPr>
            <a:t>NEW equipment only</a:t>
          </a:r>
        </a:p>
        <a:p>
          <a:pPr algn="l"/>
          <a:r>
            <a:rPr lang="en-US" sz="800" dirty="0"/>
            <a:t>HVAC: 700 GWP limit and various deadlines </a:t>
          </a:r>
          <a:br>
            <a:rPr lang="en-US" sz="800" dirty="0"/>
          </a:br>
          <a:r>
            <a:rPr lang="en-US" sz="800" dirty="0"/>
            <a:t>Refrigeration, Industrial Process, Foams, Aerosols: Various GWP limits and deadlines</a:t>
          </a:r>
        </a:p>
        <a:p>
          <a:pPr algn="l"/>
          <a:r>
            <a:rPr lang="en-US" sz="800" dirty="0"/>
            <a:t>Labeling, Recordkeeping &amp; reporting requirements for OEMs</a:t>
          </a:r>
        </a:p>
      </dgm:t>
    </dgm:pt>
    <dgm:pt modelId="{84FB2F41-02C7-48F0-B4DC-C70A070C961B}" type="parTrans" cxnId="{0C700B1C-FF88-4C0B-8D50-A4FABED752C0}">
      <dgm:prSet/>
      <dgm:spPr/>
      <dgm:t>
        <a:bodyPr/>
        <a:lstStyle/>
        <a:p>
          <a:pPr algn="l"/>
          <a:endParaRPr lang="en-US" sz="1050"/>
        </a:p>
      </dgm:t>
    </dgm:pt>
    <dgm:pt modelId="{9482DB82-6032-4933-9C8D-164CF4EFF46A}" type="sibTrans" cxnId="{0C700B1C-FF88-4C0B-8D50-A4FABED752C0}">
      <dgm:prSet/>
      <dgm:spPr/>
      <dgm:t>
        <a:bodyPr/>
        <a:lstStyle/>
        <a:p>
          <a:pPr algn="l"/>
          <a:endParaRPr lang="en-US" sz="1050"/>
        </a:p>
      </dgm:t>
    </dgm:pt>
    <dgm:pt modelId="{64607891-042E-4CBD-BB02-04C98C37EFDD}" type="pres">
      <dgm:prSet presAssocID="{11C71896-B783-4694-9A35-88FD4702A181}" presName="linear" presStyleCnt="0">
        <dgm:presLayoutVars>
          <dgm:dir/>
          <dgm:resizeHandles val="exact"/>
        </dgm:presLayoutVars>
      </dgm:prSet>
      <dgm:spPr/>
    </dgm:pt>
    <dgm:pt modelId="{D26341AF-C8C3-4627-8AFC-8CE5759A9C5A}" type="pres">
      <dgm:prSet presAssocID="{88F9C79C-5761-49BC-B304-4C9C6348EC44}" presName="comp" presStyleCnt="0"/>
      <dgm:spPr/>
    </dgm:pt>
    <dgm:pt modelId="{232EAE12-F14F-41EB-AF00-3F84C023DE23}" type="pres">
      <dgm:prSet presAssocID="{88F9C79C-5761-49BC-B304-4C9C6348EC44}" presName="box" presStyleLbl="node1" presStyleIdx="0" presStyleCnt="4" custScaleY="107199"/>
      <dgm:spPr/>
    </dgm:pt>
    <dgm:pt modelId="{72276D5C-FDCF-438D-B95A-772C116A8299}" type="pres">
      <dgm:prSet presAssocID="{88F9C79C-5761-49BC-B304-4C9C6348EC44}" presName="img" presStyleLbl="fgImgPlace1" presStyleIdx="0" presStyleCnt="4" custScaleX="58189"/>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5B46E3AF-06B9-4136-8A76-5433A5007A45}" type="pres">
      <dgm:prSet presAssocID="{88F9C79C-5761-49BC-B304-4C9C6348EC44}" presName="text" presStyleLbl="node1" presStyleIdx="0" presStyleCnt="4">
        <dgm:presLayoutVars>
          <dgm:bulletEnabled val="1"/>
        </dgm:presLayoutVars>
      </dgm:prSet>
      <dgm:spPr/>
    </dgm:pt>
    <dgm:pt modelId="{01BF43FC-056E-487B-9A11-984EFDDABF5D}" type="pres">
      <dgm:prSet presAssocID="{9482DB82-6032-4933-9C8D-164CF4EFF46A}" presName="spacer" presStyleCnt="0"/>
      <dgm:spPr/>
    </dgm:pt>
    <dgm:pt modelId="{5D85B1BC-BB21-47F8-B69F-43B9F86C47A6}" type="pres">
      <dgm:prSet presAssocID="{8A471353-9EA7-4C46-93A1-BDEDC4FA5078}" presName="comp" presStyleCnt="0"/>
      <dgm:spPr/>
    </dgm:pt>
    <dgm:pt modelId="{1D677F06-2C35-4B53-904E-4D40E2C556B2}" type="pres">
      <dgm:prSet presAssocID="{8A471353-9EA7-4C46-93A1-BDEDC4FA5078}" presName="box" presStyleLbl="node1" presStyleIdx="1" presStyleCnt="4" custScaleY="108316"/>
      <dgm:spPr/>
    </dgm:pt>
    <dgm:pt modelId="{D265FE8C-CBB5-4FA2-B3C6-717ABDF78EC0}" type="pres">
      <dgm:prSet presAssocID="{8A471353-9EA7-4C46-93A1-BDEDC4FA5078}" presName="img" presStyleLbl="fgImgPlace1" presStyleIdx="1" presStyleCnt="4" custScaleX="8709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9B8CA22-FB22-45C1-9B76-01945EFB700C}" type="pres">
      <dgm:prSet presAssocID="{8A471353-9EA7-4C46-93A1-BDEDC4FA5078}" presName="text" presStyleLbl="node1" presStyleIdx="1" presStyleCnt="4">
        <dgm:presLayoutVars>
          <dgm:bulletEnabled val="1"/>
        </dgm:presLayoutVars>
      </dgm:prSet>
      <dgm:spPr/>
    </dgm:pt>
    <dgm:pt modelId="{CB287479-9AAF-4850-903D-48A775FACB83}" type="pres">
      <dgm:prSet presAssocID="{28C40FF7-665E-4AA3-AEE5-9280BA569AF9}" presName="spacer" presStyleCnt="0"/>
      <dgm:spPr/>
    </dgm:pt>
    <dgm:pt modelId="{FF9157A8-560D-4574-B5BE-E4239C8C45C6}" type="pres">
      <dgm:prSet presAssocID="{AE46D9BC-4F89-481C-B21E-BF5823B21952}" presName="comp" presStyleCnt="0"/>
      <dgm:spPr/>
    </dgm:pt>
    <dgm:pt modelId="{BF713DD5-098A-412C-A6DE-68C5C4FF22DA}" type="pres">
      <dgm:prSet presAssocID="{AE46D9BC-4F89-481C-B21E-BF5823B21952}" presName="box" presStyleLbl="node1" presStyleIdx="2" presStyleCnt="4" custScaleY="128466"/>
      <dgm:spPr/>
    </dgm:pt>
    <dgm:pt modelId="{ABFEDB12-D625-4BE7-8FDF-24B83D0B2BF4}" type="pres">
      <dgm:prSet presAssocID="{AE46D9BC-4F89-481C-B21E-BF5823B21952}" presName="img" presStyleLbl="fgImgPlace1" presStyleIdx="2" presStyleCnt="4" custScaleX="5934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48920AA9-ACAB-44F9-9B34-EDE332B68AC8}" type="pres">
      <dgm:prSet presAssocID="{AE46D9BC-4F89-481C-B21E-BF5823B21952}" presName="text" presStyleLbl="node1" presStyleIdx="2" presStyleCnt="4">
        <dgm:presLayoutVars>
          <dgm:bulletEnabled val="1"/>
        </dgm:presLayoutVars>
      </dgm:prSet>
      <dgm:spPr/>
    </dgm:pt>
    <dgm:pt modelId="{A777141D-5B33-46EE-B626-CCCF1DF5A532}" type="pres">
      <dgm:prSet presAssocID="{3EA72BEB-1AFC-4FE7-A747-41109FBDBC2E}" presName="spacer" presStyleCnt="0"/>
      <dgm:spPr/>
    </dgm:pt>
    <dgm:pt modelId="{5DCB209E-7000-487C-BE9F-1AFCEADB6BF0}" type="pres">
      <dgm:prSet presAssocID="{C23803AE-FEFB-448F-9495-3C61BA3693FD}" presName="comp" presStyleCnt="0"/>
      <dgm:spPr/>
    </dgm:pt>
    <dgm:pt modelId="{CACFC2F1-4FA3-4EB4-B43F-CD8EBB69F69E}" type="pres">
      <dgm:prSet presAssocID="{C23803AE-FEFB-448F-9495-3C61BA3693FD}" presName="box" presStyleLbl="node1" presStyleIdx="3" presStyleCnt="4"/>
      <dgm:spPr/>
    </dgm:pt>
    <dgm:pt modelId="{E2DCD1ED-3EB0-4FE9-ABDA-63F34DA6544B}" type="pres">
      <dgm:prSet presAssocID="{C23803AE-FEFB-448F-9495-3C61BA3693FD}" presName="img" presStyleLbl="fgImgPlace1" presStyleIdx="3" presStyleCnt="4" custScaleX="61657"/>
      <dgm:spPr>
        <a:blipFill rotWithShape="1">
          <a:blip xmlns:r="http://schemas.openxmlformats.org/officeDocument/2006/relationships"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a:blipFill>
      </dgm:spPr>
    </dgm:pt>
    <dgm:pt modelId="{31041373-DF28-425E-B016-6B13CC7906C3}" type="pres">
      <dgm:prSet presAssocID="{C23803AE-FEFB-448F-9495-3C61BA3693FD}" presName="text" presStyleLbl="node1" presStyleIdx="3" presStyleCnt="4">
        <dgm:presLayoutVars>
          <dgm:bulletEnabled val="1"/>
        </dgm:presLayoutVars>
      </dgm:prSet>
      <dgm:spPr/>
    </dgm:pt>
  </dgm:ptLst>
  <dgm:cxnLst>
    <dgm:cxn modelId="{0C700B1C-FF88-4C0B-8D50-A4FABED752C0}" srcId="{11C71896-B783-4694-9A35-88FD4702A181}" destId="{88F9C79C-5761-49BC-B304-4C9C6348EC44}" srcOrd="0" destOrd="0" parTransId="{84FB2F41-02C7-48F0-B4DC-C70A070C961B}" sibTransId="{9482DB82-6032-4933-9C8D-164CF4EFF46A}"/>
    <dgm:cxn modelId="{803CB922-B0F2-46C4-8496-46CCABF524B2}" type="presOf" srcId="{8A471353-9EA7-4C46-93A1-BDEDC4FA5078}" destId="{1D677F06-2C35-4B53-904E-4D40E2C556B2}" srcOrd="0" destOrd="0" presId="urn:microsoft.com/office/officeart/2005/8/layout/vList4"/>
    <dgm:cxn modelId="{F518625E-6C28-46D3-9622-22994B44E53C}" type="presOf" srcId="{88F9C79C-5761-49BC-B304-4C9C6348EC44}" destId="{5B46E3AF-06B9-4136-8A76-5433A5007A45}" srcOrd="1" destOrd="0" presId="urn:microsoft.com/office/officeart/2005/8/layout/vList4"/>
    <dgm:cxn modelId="{F06EF944-FD1A-404F-A641-9E31A79B2941}" type="presOf" srcId="{AE46D9BC-4F89-481C-B21E-BF5823B21952}" destId="{BF713DD5-098A-412C-A6DE-68C5C4FF22DA}" srcOrd="0" destOrd="0" presId="urn:microsoft.com/office/officeart/2005/8/layout/vList4"/>
    <dgm:cxn modelId="{5C120468-B879-4E5F-A782-CC80716E46C9}" type="presOf" srcId="{C23803AE-FEFB-448F-9495-3C61BA3693FD}" destId="{31041373-DF28-425E-B016-6B13CC7906C3}" srcOrd="1" destOrd="0" presId="urn:microsoft.com/office/officeart/2005/8/layout/vList4"/>
    <dgm:cxn modelId="{EE67DE4A-A560-4FB1-B04D-E98651354635}" srcId="{11C71896-B783-4694-9A35-88FD4702A181}" destId="{C23803AE-FEFB-448F-9495-3C61BA3693FD}" srcOrd="3" destOrd="0" parTransId="{A523DA34-A05A-4C02-B6CF-A0B8966F7082}" sibTransId="{773D8961-7B7F-4E52-B7D0-656FCBE161D3}"/>
    <dgm:cxn modelId="{58D1774B-281D-404B-8307-D0B5397F7D17}" srcId="{11C71896-B783-4694-9A35-88FD4702A181}" destId="{8A471353-9EA7-4C46-93A1-BDEDC4FA5078}" srcOrd="1" destOrd="0" parTransId="{CE5544E6-FC7D-4B30-AD96-883EE233598D}" sibTransId="{28C40FF7-665E-4AA3-AEE5-9280BA569AF9}"/>
    <dgm:cxn modelId="{0E895BB2-A932-45B3-819A-A3ECFBE34CCA}" srcId="{11C71896-B783-4694-9A35-88FD4702A181}" destId="{AE46D9BC-4F89-481C-B21E-BF5823B21952}" srcOrd="2" destOrd="0" parTransId="{C2C43FD0-EE1C-4087-A26A-9C20E7B8E4FE}" sibTransId="{3EA72BEB-1AFC-4FE7-A747-41109FBDBC2E}"/>
    <dgm:cxn modelId="{F52503BC-EAA2-4F3C-8E02-6BD45A0F72F7}" type="presOf" srcId="{AE46D9BC-4F89-481C-B21E-BF5823B21952}" destId="{48920AA9-ACAB-44F9-9B34-EDE332B68AC8}" srcOrd="1" destOrd="0" presId="urn:microsoft.com/office/officeart/2005/8/layout/vList4"/>
    <dgm:cxn modelId="{2D8BACC0-7BD5-4DAA-8BF5-CA9C387D9949}" type="presOf" srcId="{11C71896-B783-4694-9A35-88FD4702A181}" destId="{64607891-042E-4CBD-BB02-04C98C37EFDD}" srcOrd="0" destOrd="0" presId="urn:microsoft.com/office/officeart/2005/8/layout/vList4"/>
    <dgm:cxn modelId="{6C23A8C1-500B-4DB7-85B4-F60119D0C36E}" type="presOf" srcId="{88F9C79C-5761-49BC-B304-4C9C6348EC44}" destId="{232EAE12-F14F-41EB-AF00-3F84C023DE23}" srcOrd="0" destOrd="0" presId="urn:microsoft.com/office/officeart/2005/8/layout/vList4"/>
    <dgm:cxn modelId="{9FD4B4C4-F34F-40DD-8842-66599EA8B389}" type="presOf" srcId="{8A471353-9EA7-4C46-93A1-BDEDC4FA5078}" destId="{49B8CA22-FB22-45C1-9B76-01945EFB700C}" srcOrd="1" destOrd="0" presId="urn:microsoft.com/office/officeart/2005/8/layout/vList4"/>
    <dgm:cxn modelId="{55FFFDE2-AAE2-4368-A977-A6398DDE02AD}" type="presOf" srcId="{C23803AE-FEFB-448F-9495-3C61BA3693FD}" destId="{CACFC2F1-4FA3-4EB4-B43F-CD8EBB69F69E}" srcOrd="0" destOrd="0" presId="urn:microsoft.com/office/officeart/2005/8/layout/vList4"/>
    <dgm:cxn modelId="{D42240B0-461E-4CD0-9796-BA1EAD485B85}" type="presParOf" srcId="{64607891-042E-4CBD-BB02-04C98C37EFDD}" destId="{D26341AF-C8C3-4627-8AFC-8CE5759A9C5A}" srcOrd="0" destOrd="0" presId="urn:microsoft.com/office/officeart/2005/8/layout/vList4"/>
    <dgm:cxn modelId="{1FD225F3-507E-4A7D-B5F1-A79DEC15F34B}" type="presParOf" srcId="{D26341AF-C8C3-4627-8AFC-8CE5759A9C5A}" destId="{232EAE12-F14F-41EB-AF00-3F84C023DE23}" srcOrd="0" destOrd="0" presId="urn:microsoft.com/office/officeart/2005/8/layout/vList4"/>
    <dgm:cxn modelId="{E0E25C07-A272-48DB-95DD-3A0C18AB7375}" type="presParOf" srcId="{D26341AF-C8C3-4627-8AFC-8CE5759A9C5A}" destId="{72276D5C-FDCF-438D-B95A-772C116A8299}" srcOrd="1" destOrd="0" presId="urn:microsoft.com/office/officeart/2005/8/layout/vList4"/>
    <dgm:cxn modelId="{71D19688-1B5A-4C7B-92AA-BCFD6B8F081B}" type="presParOf" srcId="{D26341AF-C8C3-4627-8AFC-8CE5759A9C5A}" destId="{5B46E3AF-06B9-4136-8A76-5433A5007A45}" srcOrd="2" destOrd="0" presId="urn:microsoft.com/office/officeart/2005/8/layout/vList4"/>
    <dgm:cxn modelId="{8593F50B-218B-41D1-98E4-3F84B94D5A7E}" type="presParOf" srcId="{64607891-042E-4CBD-BB02-04C98C37EFDD}" destId="{01BF43FC-056E-487B-9A11-984EFDDABF5D}" srcOrd="1" destOrd="0" presId="urn:microsoft.com/office/officeart/2005/8/layout/vList4"/>
    <dgm:cxn modelId="{81681F5A-E8DC-4D22-AA5F-4D9950DC370D}" type="presParOf" srcId="{64607891-042E-4CBD-BB02-04C98C37EFDD}" destId="{5D85B1BC-BB21-47F8-B69F-43B9F86C47A6}" srcOrd="2" destOrd="0" presId="urn:microsoft.com/office/officeart/2005/8/layout/vList4"/>
    <dgm:cxn modelId="{F65CFC58-2A05-4561-91FB-6F40647DC73E}" type="presParOf" srcId="{5D85B1BC-BB21-47F8-B69F-43B9F86C47A6}" destId="{1D677F06-2C35-4B53-904E-4D40E2C556B2}" srcOrd="0" destOrd="0" presId="urn:microsoft.com/office/officeart/2005/8/layout/vList4"/>
    <dgm:cxn modelId="{3F1BEE7F-5F84-4DDD-8CB3-424A7C7F475E}" type="presParOf" srcId="{5D85B1BC-BB21-47F8-B69F-43B9F86C47A6}" destId="{D265FE8C-CBB5-4FA2-B3C6-717ABDF78EC0}" srcOrd="1" destOrd="0" presId="urn:microsoft.com/office/officeart/2005/8/layout/vList4"/>
    <dgm:cxn modelId="{803C0A83-0E53-4527-98D8-AB7CBAF3D27E}" type="presParOf" srcId="{5D85B1BC-BB21-47F8-B69F-43B9F86C47A6}" destId="{49B8CA22-FB22-45C1-9B76-01945EFB700C}" srcOrd="2" destOrd="0" presId="urn:microsoft.com/office/officeart/2005/8/layout/vList4"/>
    <dgm:cxn modelId="{65DB4B36-1C96-4624-A57E-3E3E78BEF224}" type="presParOf" srcId="{64607891-042E-4CBD-BB02-04C98C37EFDD}" destId="{CB287479-9AAF-4850-903D-48A775FACB83}" srcOrd="3" destOrd="0" presId="urn:microsoft.com/office/officeart/2005/8/layout/vList4"/>
    <dgm:cxn modelId="{A20CA7AF-CA45-42D7-8FB6-91B4A9042019}" type="presParOf" srcId="{64607891-042E-4CBD-BB02-04C98C37EFDD}" destId="{FF9157A8-560D-4574-B5BE-E4239C8C45C6}" srcOrd="4" destOrd="0" presId="urn:microsoft.com/office/officeart/2005/8/layout/vList4"/>
    <dgm:cxn modelId="{B17CA943-4B09-41ED-837C-A5C1F7A12C02}" type="presParOf" srcId="{FF9157A8-560D-4574-B5BE-E4239C8C45C6}" destId="{BF713DD5-098A-412C-A6DE-68C5C4FF22DA}" srcOrd="0" destOrd="0" presId="urn:microsoft.com/office/officeart/2005/8/layout/vList4"/>
    <dgm:cxn modelId="{56EA0CB4-F7A4-4790-8A99-6E7E979CA33C}" type="presParOf" srcId="{FF9157A8-560D-4574-B5BE-E4239C8C45C6}" destId="{ABFEDB12-D625-4BE7-8FDF-24B83D0B2BF4}" srcOrd="1" destOrd="0" presId="urn:microsoft.com/office/officeart/2005/8/layout/vList4"/>
    <dgm:cxn modelId="{7E7DB802-A6A3-4F82-B82B-5F093C2CCE32}" type="presParOf" srcId="{FF9157A8-560D-4574-B5BE-E4239C8C45C6}" destId="{48920AA9-ACAB-44F9-9B34-EDE332B68AC8}" srcOrd="2" destOrd="0" presId="urn:microsoft.com/office/officeart/2005/8/layout/vList4"/>
    <dgm:cxn modelId="{D7316744-86FB-4B6B-BCC6-1771A6E4A033}" type="presParOf" srcId="{64607891-042E-4CBD-BB02-04C98C37EFDD}" destId="{A777141D-5B33-46EE-B626-CCCF1DF5A532}" srcOrd="5" destOrd="0" presId="urn:microsoft.com/office/officeart/2005/8/layout/vList4"/>
    <dgm:cxn modelId="{31BC2AFE-1780-49CC-A701-B9EA252FEAD4}" type="presParOf" srcId="{64607891-042E-4CBD-BB02-04C98C37EFDD}" destId="{5DCB209E-7000-487C-BE9F-1AFCEADB6BF0}" srcOrd="6" destOrd="0" presId="urn:microsoft.com/office/officeart/2005/8/layout/vList4"/>
    <dgm:cxn modelId="{C9BBB185-0AE7-46E5-9813-BDAFECA84EA1}" type="presParOf" srcId="{5DCB209E-7000-487C-BE9F-1AFCEADB6BF0}" destId="{CACFC2F1-4FA3-4EB4-B43F-CD8EBB69F69E}" srcOrd="0" destOrd="0" presId="urn:microsoft.com/office/officeart/2005/8/layout/vList4"/>
    <dgm:cxn modelId="{D50F5A8D-5EA9-44B4-B611-B994984BC09A}" type="presParOf" srcId="{5DCB209E-7000-487C-BE9F-1AFCEADB6BF0}" destId="{E2DCD1ED-3EB0-4FE9-ABDA-63F34DA6544B}" srcOrd="1" destOrd="0" presId="urn:microsoft.com/office/officeart/2005/8/layout/vList4"/>
    <dgm:cxn modelId="{050492B7-F711-4C7B-906B-3C1A3FDA1311}" type="presParOf" srcId="{5DCB209E-7000-487C-BE9F-1AFCEADB6BF0}" destId="{31041373-DF28-425E-B016-6B13CC7906C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44EEE-265D-4DAB-BE29-7C2E6C45A83C}" type="doc">
      <dgm:prSet loTypeId="urn:microsoft.com/office/officeart/2005/8/layout/equation1" loCatId="relationship" qsTypeId="urn:microsoft.com/office/officeart/2005/8/quickstyle/simple2" qsCatId="simple" csTypeId="urn:microsoft.com/office/officeart/2005/8/colors/accent1_2" csCatId="accent1" phldr="1"/>
      <dgm:spPr/>
      <dgm:t>
        <a:bodyPr/>
        <a:lstStyle/>
        <a:p>
          <a:endParaRPr lang="en-US"/>
        </a:p>
      </dgm:t>
    </dgm:pt>
    <dgm:pt modelId="{762D06C0-9D72-4DA8-B118-E7E970EE2019}">
      <dgm:prSet phldrT="[Text]"/>
      <dgm:spPr>
        <a:solidFill>
          <a:srgbClr val="FF0000"/>
        </a:solidFill>
      </dgm:spPr>
      <dgm:t>
        <a:bodyPr/>
        <a:lstStyle/>
        <a:p>
          <a:r>
            <a:rPr lang="en-US" b="1"/>
            <a:t>Flammability</a:t>
          </a:r>
        </a:p>
      </dgm:t>
    </dgm:pt>
    <dgm:pt modelId="{5DB0B5CD-A9AF-4BC6-B1F9-405AED4F1016}" type="parTrans" cxnId="{582A707E-A01A-4A81-A712-7F1805C647FC}">
      <dgm:prSet/>
      <dgm:spPr/>
      <dgm:t>
        <a:bodyPr/>
        <a:lstStyle/>
        <a:p>
          <a:endParaRPr lang="en-US" b="1"/>
        </a:p>
      </dgm:t>
    </dgm:pt>
    <dgm:pt modelId="{8E3D798E-EB52-43FB-B057-DC7907AC19D1}" type="sibTrans" cxnId="{582A707E-A01A-4A81-A712-7F1805C647FC}">
      <dgm:prSet/>
      <dgm:spPr/>
      <dgm:t>
        <a:bodyPr/>
        <a:lstStyle/>
        <a:p>
          <a:endParaRPr lang="en-US" b="1"/>
        </a:p>
      </dgm:t>
    </dgm:pt>
    <dgm:pt modelId="{60165371-41C2-45DB-9C65-8DD4906CA681}">
      <dgm:prSet phldrT="[Text]"/>
      <dgm:spPr>
        <a:solidFill>
          <a:srgbClr val="9A7500"/>
        </a:solidFill>
      </dgm:spPr>
      <dgm:t>
        <a:bodyPr/>
        <a:lstStyle/>
        <a:p>
          <a:r>
            <a:rPr lang="en-US" b="1"/>
            <a:t>Toxicity</a:t>
          </a:r>
        </a:p>
      </dgm:t>
    </dgm:pt>
    <dgm:pt modelId="{D43C19B7-2A99-4A44-9194-FE746C84A56B}" type="parTrans" cxnId="{F1F69ADC-0570-46D2-A6A5-5D6B0737A1F1}">
      <dgm:prSet/>
      <dgm:spPr/>
      <dgm:t>
        <a:bodyPr/>
        <a:lstStyle/>
        <a:p>
          <a:endParaRPr lang="en-US" b="1"/>
        </a:p>
      </dgm:t>
    </dgm:pt>
    <dgm:pt modelId="{ACD866CD-4131-4F1A-9647-EBA92F2DDE77}" type="sibTrans" cxnId="{F1F69ADC-0570-46D2-A6A5-5D6B0737A1F1}">
      <dgm:prSet/>
      <dgm:spPr/>
      <dgm:t>
        <a:bodyPr/>
        <a:lstStyle/>
        <a:p>
          <a:endParaRPr lang="en-US" b="1"/>
        </a:p>
      </dgm:t>
    </dgm:pt>
    <dgm:pt modelId="{F5B6FFB5-B8A1-45E9-9831-08730C64C40A}">
      <dgm:prSet phldrT="[Text]"/>
      <dgm:spPr>
        <a:solidFill>
          <a:srgbClr val="FFC000"/>
        </a:solidFill>
      </dgm:spPr>
      <dgm:t>
        <a:bodyPr/>
        <a:lstStyle/>
        <a:p>
          <a:r>
            <a:rPr lang="en-US" b="1"/>
            <a:t>Safety</a:t>
          </a:r>
        </a:p>
        <a:p>
          <a:r>
            <a:rPr lang="en-US" b="1"/>
            <a:t>Group</a:t>
          </a:r>
        </a:p>
      </dgm:t>
    </dgm:pt>
    <dgm:pt modelId="{D58D0347-38C0-433B-8AD3-05D7A681FF25}" type="parTrans" cxnId="{221A15B3-7BE2-4225-86C6-32E5E489B5AF}">
      <dgm:prSet/>
      <dgm:spPr/>
      <dgm:t>
        <a:bodyPr/>
        <a:lstStyle/>
        <a:p>
          <a:endParaRPr lang="en-US" b="1"/>
        </a:p>
      </dgm:t>
    </dgm:pt>
    <dgm:pt modelId="{8E2DB517-B244-4459-BAE9-632BF31EA766}" type="sibTrans" cxnId="{221A15B3-7BE2-4225-86C6-32E5E489B5AF}">
      <dgm:prSet/>
      <dgm:spPr/>
      <dgm:t>
        <a:bodyPr/>
        <a:lstStyle/>
        <a:p>
          <a:endParaRPr lang="en-US" b="1"/>
        </a:p>
      </dgm:t>
    </dgm:pt>
    <dgm:pt modelId="{2BE283CC-D2EF-4226-A636-6A1C6160EEFF}" type="pres">
      <dgm:prSet presAssocID="{A0D44EEE-265D-4DAB-BE29-7C2E6C45A83C}" presName="linearFlow" presStyleCnt="0">
        <dgm:presLayoutVars>
          <dgm:dir/>
          <dgm:resizeHandles val="exact"/>
        </dgm:presLayoutVars>
      </dgm:prSet>
      <dgm:spPr/>
    </dgm:pt>
    <dgm:pt modelId="{593B8227-1406-481F-AD70-9D6DB70176D0}" type="pres">
      <dgm:prSet presAssocID="{762D06C0-9D72-4DA8-B118-E7E970EE2019}" presName="node" presStyleLbl="node1" presStyleIdx="0" presStyleCnt="3">
        <dgm:presLayoutVars>
          <dgm:bulletEnabled val="1"/>
        </dgm:presLayoutVars>
      </dgm:prSet>
      <dgm:spPr/>
    </dgm:pt>
    <dgm:pt modelId="{54E8D6A7-0F59-4273-A720-952D1FE77D95}" type="pres">
      <dgm:prSet presAssocID="{8E3D798E-EB52-43FB-B057-DC7907AC19D1}" presName="spacerL" presStyleCnt="0"/>
      <dgm:spPr/>
    </dgm:pt>
    <dgm:pt modelId="{50C43144-2543-44A5-B73A-B1409776C321}" type="pres">
      <dgm:prSet presAssocID="{8E3D798E-EB52-43FB-B057-DC7907AC19D1}" presName="sibTrans" presStyleLbl="sibTrans2D1" presStyleIdx="0" presStyleCnt="2"/>
      <dgm:spPr/>
    </dgm:pt>
    <dgm:pt modelId="{BC618E5A-56E8-4831-9AAF-5B5D7A073E8C}" type="pres">
      <dgm:prSet presAssocID="{8E3D798E-EB52-43FB-B057-DC7907AC19D1}" presName="spacerR" presStyleCnt="0"/>
      <dgm:spPr/>
    </dgm:pt>
    <dgm:pt modelId="{F9E26F20-B887-455B-9705-A2510D716E92}" type="pres">
      <dgm:prSet presAssocID="{60165371-41C2-45DB-9C65-8DD4906CA681}" presName="node" presStyleLbl="node1" presStyleIdx="1" presStyleCnt="3">
        <dgm:presLayoutVars>
          <dgm:bulletEnabled val="1"/>
        </dgm:presLayoutVars>
      </dgm:prSet>
      <dgm:spPr/>
    </dgm:pt>
    <dgm:pt modelId="{C3E74EE1-AEFE-4DB3-91F2-60E83F00D593}" type="pres">
      <dgm:prSet presAssocID="{ACD866CD-4131-4F1A-9647-EBA92F2DDE77}" presName="spacerL" presStyleCnt="0"/>
      <dgm:spPr/>
    </dgm:pt>
    <dgm:pt modelId="{C30F2568-2F1F-4C0C-952D-7FAE44BC9280}" type="pres">
      <dgm:prSet presAssocID="{ACD866CD-4131-4F1A-9647-EBA92F2DDE77}" presName="sibTrans" presStyleLbl="sibTrans2D1" presStyleIdx="1" presStyleCnt="2"/>
      <dgm:spPr/>
    </dgm:pt>
    <dgm:pt modelId="{4040C802-2A7F-4424-AE9D-7E819423F2E8}" type="pres">
      <dgm:prSet presAssocID="{ACD866CD-4131-4F1A-9647-EBA92F2DDE77}" presName="spacerR" presStyleCnt="0"/>
      <dgm:spPr/>
    </dgm:pt>
    <dgm:pt modelId="{4360A34B-A293-40AB-B488-D26F00E444A8}" type="pres">
      <dgm:prSet presAssocID="{F5B6FFB5-B8A1-45E9-9831-08730C64C40A}" presName="node" presStyleLbl="node1" presStyleIdx="2" presStyleCnt="3">
        <dgm:presLayoutVars>
          <dgm:bulletEnabled val="1"/>
        </dgm:presLayoutVars>
      </dgm:prSet>
      <dgm:spPr/>
    </dgm:pt>
  </dgm:ptLst>
  <dgm:cxnLst>
    <dgm:cxn modelId="{A6490000-684D-4A39-9F7C-32779BCD6D8A}" type="presOf" srcId="{F5B6FFB5-B8A1-45E9-9831-08730C64C40A}" destId="{4360A34B-A293-40AB-B488-D26F00E444A8}" srcOrd="0" destOrd="0" presId="urn:microsoft.com/office/officeart/2005/8/layout/equation1"/>
    <dgm:cxn modelId="{E044DB62-79FA-47C6-B50C-E0BD33B11812}" type="presOf" srcId="{8E3D798E-EB52-43FB-B057-DC7907AC19D1}" destId="{50C43144-2543-44A5-B73A-B1409776C321}" srcOrd="0" destOrd="0" presId="urn:microsoft.com/office/officeart/2005/8/layout/equation1"/>
    <dgm:cxn modelId="{56DD9555-C8C6-4D31-A91C-B007A0FF05C3}" type="presOf" srcId="{A0D44EEE-265D-4DAB-BE29-7C2E6C45A83C}" destId="{2BE283CC-D2EF-4226-A636-6A1C6160EEFF}" srcOrd="0" destOrd="0" presId="urn:microsoft.com/office/officeart/2005/8/layout/equation1"/>
    <dgm:cxn modelId="{582A707E-A01A-4A81-A712-7F1805C647FC}" srcId="{A0D44EEE-265D-4DAB-BE29-7C2E6C45A83C}" destId="{762D06C0-9D72-4DA8-B118-E7E970EE2019}" srcOrd="0" destOrd="0" parTransId="{5DB0B5CD-A9AF-4BC6-B1F9-405AED4F1016}" sibTransId="{8E3D798E-EB52-43FB-B057-DC7907AC19D1}"/>
    <dgm:cxn modelId="{221A15B3-7BE2-4225-86C6-32E5E489B5AF}" srcId="{A0D44EEE-265D-4DAB-BE29-7C2E6C45A83C}" destId="{F5B6FFB5-B8A1-45E9-9831-08730C64C40A}" srcOrd="2" destOrd="0" parTransId="{D58D0347-38C0-433B-8AD3-05D7A681FF25}" sibTransId="{8E2DB517-B244-4459-BAE9-632BF31EA766}"/>
    <dgm:cxn modelId="{2FABD1C3-CA03-48F3-8BED-07BFFBE32DC1}" type="presOf" srcId="{60165371-41C2-45DB-9C65-8DD4906CA681}" destId="{F9E26F20-B887-455B-9705-A2510D716E92}" srcOrd="0" destOrd="0" presId="urn:microsoft.com/office/officeart/2005/8/layout/equation1"/>
    <dgm:cxn modelId="{F1F69ADC-0570-46D2-A6A5-5D6B0737A1F1}" srcId="{A0D44EEE-265D-4DAB-BE29-7C2E6C45A83C}" destId="{60165371-41C2-45DB-9C65-8DD4906CA681}" srcOrd="1" destOrd="0" parTransId="{D43C19B7-2A99-4A44-9194-FE746C84A56B}" sibTransId="{ACD866CD-4131-4F1A-9647-EBA92F2DDE77}"/>
    <dgm:cxn modelId="{D33BC8EE-405A-4640-ADCE-417DDDA87ED7}" type="presOf" srcId="{ACD866CD-4131-4F1A-9647-EBA92F2DDE77}" destId="{C30F2568-2F1F-4C0C-952D-7FAE44BC9280}" srcOrd="0" destOrd="0" presId="urn:microsoft.com/office/officeart/2005/8/layout/equation1"/>
    <dgm:cxn modelId="{CA68F5FF-2F57-458F-8247-F321F3CCB2AA}" type="presOf" srcId="{762D06C0-9D72-4DA8-B118-E7E970EE2019}" destId="{593B8227-1406-481F-AD70-9D6DB70176D0}" srcOrd="0" destOrd="0" presId="urn:microsoft.com/office/officeart/2005/8/layout/equation1"/>
    <dgm:cxn modelId="{2C412AF1-1976-41D2-AC40-1C88B9F6A162}" type="presParOf" srcId="{2BE283CC-D2EF-4226-A636-6A1C6160EEFF}" destId="{593B8227-1406-481F-AD70-9D6DB70176D0}" srcOrd="0" destOrd="0" presId="urn:microsoft.com/office/officeart/2005/8/layout/equation1"/>
    <dgm:cxn modelId="{2A646E6D-472D-409D-B9B3-BABBBC203A40}" type="presParOf" srcId="{2BE283CC-D2EF-4226-A636-6A1C6160EEFF}" destId="{54E8D6A7-0F59-4273-A720-952D1FE77D95}" srcOrd="1" destOrd="0" presId="urn:microsoft.com/office/officeart/2005/8/layout/equation1"/>
    <dgm:cxn modelId="{219BDF31-CEF6-4D46-A9F2-4C498702F253}" type="presParOf" srcId="{2BE283CC-D2EF-4226-A636-6A1C6160EEFF}" destId="{50C43144-2543-44A5-B73A-B1409776C321}" srcOrd="2" destOrd="0" presId="urn:microsoft.com/office/officeart/2005/8/layout/equation1"/>
    <dgm:cxn modelId="{9D242A71-1A6F-4B1C-A903-5B82BF0EF5D5}" type="presParOf" srcId="{2BE283CC-D2EF-4226-A636-6A1C6160EEFF}" destId="{BC618E5A-56E8-4831-9AAF-5B5D7A073E8C}" srcOrd="3" destOrd="0" presId="urn:microsoft.com/office/officeart/2005/8/layout/equation1"/>
    <dgm:cxn modelId="{D465B18F-1ADE-497E-9F5B-5775A90EF839}" type="presParOf" srcId="{2BE283CC-D2EF-4226-A636-6A1C6160EEFF}" destId="{F9E26F20-B887-455B-9705-A2510D716E92}" srcOrd="4" destOrd="0" presId="urn:microsoft.com/office/officeart/2005/8/layout/equation1"/>
    <dgm:cxn modelId="{CD242EF3-1514-4508-9729-6622BE83BE5C}" type="presParOf" srcId="{2BE283CC-D2EF-4226-A636-6A1C6160EEFF}" destId="{C3E74EE1-AEFE-4DB3-91F2-60E83F00D593}" srcOrd="5" destOrd="0" presId="urn:microsoft.com/office/officeart/2005/8/layout/equation1"/>
    <dgm:cxn modelId="{0718C6B5-729B-43D7-B541-39FAB4CE4499}" type="presParOf" srcId="{2BE283CC-D2EF-4226-A636-6A1C6160EEFF}" destId="{C30F2568-2F1F-4C0C-952D-7FAE44BC9280}" srcOrd="6" destOrd="0" presId="urn:microsoft.com/office/officeart/2005/8/layout/equation1"/>
    <dgm:cxn modelId="{B50C7646-BC58-40D7-B9EE-4107D50ED927}" type="presParOf" srcId="{2BE283CC-D2EF-4226-A636-6A1C6160EEFF}" destId="{4040C802-2A7F-4424-AE9D-7E819423F2E8}" srcOrd="7" destOrd="0" presId="urn:microsoft.com/office/officeart/2005/8/layout/equation1"/>
    <dgm:cxn modelId="{70C7DDDB-27E3-4D76-A558-FAD994B3B29B}" type="presParOf" srcId="{2BE283CC-D2EF-4226-A636-6A1C6160EEFF}" destId="{4360A34B-A293-40AB-B488-D26F00E444A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CDCCA9-6848-4492-AAC3-36665F4F7E7F}"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CE3AE11F-EC54-4803-8396-4D693B17F700}">
      <dgm:prSet phldrT="[Text]"/>
      <dgm:spPr/>
      <dgm:t>
        <a:bodyPr/>
        <a:lstStyle/>
        <a:p>
          <a:r>
            <a:rPr lang="en-US"/>
            <a:t>RCL</a:t>
          </a:r>
        </a:p>
      </dgm:t>
    </dgm:pt>
    <dgm:pt modelId="{2CAA5E68-10D9-4541-84EB-929CA4794BF3}" type="parTrans" cxnId="{AF22F840-770F-4627-B6A9-670DCB117358}">
      <dgm:prSet/>
      <dgm:spPr/>
      <dgm:t>
        <a:bodyPr/>
        <a:lstStyle/>
        <a:p>
          <a:endParaRPr lang="en-US"/>
        </a:p>
      </dgm:t>
    </dgm:pt>
    <dgm:pt modelId="{3EB9FF86-C82F-4A52-86BF-B4229EAF3B55}" type="sibTrans" cxnId="{AF22F840-770F-4627-B6A9-670DCB117358}">
      <dgm:prSet/>
      <dgm:spPr/>
      <dgm:t>
        <a:bodyPr/>
        <a:lstStyle/>
        <a:p>
          <a:endParaRPr lang="en-US"/>
        </a:p>
      </dgm:t>
    </dgm:pt>
    <dgm:pt modelId="{B8BCD9F2-E032-468C-8FE2-C07F52EBCCB2}">
      <dgm:prSet phldrT="[Text]"/>
      <dgm:spPr>
        <a:gradFill rotWithShape="0">
          <a:gsLst>
            <a:gs pos="0">
              <a:srgbClr val="C00000"/>
            </a:gs>
            <a:gs pos="80000">
              <a:srgbClr val="C00000"/>
            </a:gs>
            <a:gs pos="100000">
              <a:srgbClr val="FF0000"/>
            </a:gs>
          </a:gsLst>
        </a:gradFill>
      </dgm:spPr>
      <dgm:t>
        <a:bodyPr/>
        <a:lstStyle/>
        <a:p>
          <a:r>
            <a:rPr lang="en-US"/>
            <a:t>Flammability</a:t>
          </a:r>
        </a:p>
      </dgm:t>
    </dgm:pt>
    <dgm:pt modelId="{754DF4D2-D944-487B-A485-E556A17CA8CF}" type="parTrans" cxnId="{9034B5D0-5524-4AB6-9AE7-E8E7827FED06}">
      <dgm:prSet/>
      <dgm:spPr/>
      <dgm:t>
        <a:bodyPr/>
        <a:lstStyle/>
        <a:p>
          <a:endParaRPr lang="en-US"/>
        </a:p>
      </dgm:t>
    </dgm:pt>
    <dgm:pt modelId="{A0CA989D-CD58-4F4F-BC2B-AC41DC24382E}" type="sibTrans" cxnId="{9034B5D0-5524-4AB6-9AE7-E8E7827FED06}">
      <dgm:prSet/>
      <dgm:spPr/>
      <dgm:t>
        <a:bodyPr/>
        <a:lstStyle/>
        <a:p>
          <a:endParaRPr lang="en-US"/>
        </a:p>
      </dgm:t>
    </dgm:pt>
    <dgm:pt modelId="{AF4B2D2E-B810-45F7-B330-AC7C2CC80A4E}">
      <dgm:prSet phldrT="[Text]"/>
      <dgm:spPr>
        <a:gradFill rotWithShape="0">
          <a:gsLst>
            <a:gs pos="0">
              <a:srgbClr val="9A7500"/>
            </a:gs>
            <a:gs pos="80000">
              <a:srgbClr val="9A7500"/>
            </a:gs>
            <a:gs pos="100000">
              <a:srgbClr val="FFC000"/>
            </a:gs>
          </a:gsLst>
        </a:gradFill>
      </dgm:spPr>
      <dgm:t>
        <a:bodyPr/>
        <a:lstStyle/>
        <a:p>
          <a:r>
            <a:rPr lang="en-US"/>
            <a:t>Toxicity</a:t>
          </a:r>
        </a:p>
      </dgm:t>
    </dgm:pt>
    <dgm:pt modelId="{AE2798A7-DFCF-4645-8C1E-F8A78F6F781B}" type="parTrans" cxnId="{4A9B1B2C-AF45-4E59-87AD-3AD86574C94C}">
      <dgm:prSet/>
      <dgm:spPr/>
      <dgm:t>
        <a:bodyPr/>
        <a:lstStyle/>
        <a:p>
          <a:endParaRPr lang="en-US"/>
        </a:p>
      </dgm:t>
    </dgm:pt>
    <dgm:pt modelId="{B52AFD0A-1FED-42F5-A0F9-86EDAD483781}" type="sibTrans" cxnId="{4A9B1B2C-AF45-4E59-87AD-3AD86574C94C}">
      <dgm:prSet/>
      <dgm:spPr/>
      <dgm:t>
        <a:bodyPr/>
        <a:lstStyle/>
        <a:p>
          <a:endParaRPr lang="en-US"/>
        </a:p>
      </dgm:t>
    </dgm:pt>
    <dgm:pt modelId="{B5D1EC87-5D92-491E-AE74-F3CFC711ECDB}">
      <dgm:prSet phldrT="[Text]"/>
      <dgm:spPr>
        <a:gradFill rotWithShape="0">
          <a:gsLst>
            <a:gs pos="0">
              <a:srgbClr val="555555"/>
            </a:gs>
            <a:gs pos="80000">
              <a:srgbClr val="555555"/>
            </a:gs>
            <a:gs pos="100000">
              <a:schemeClr val="bg1">
                <a:lumMod val="65000"/>
              </a:schemeClr>
            </a:gs>
          </a:gsLst>
        </a:gradFill>
      </dgm:spPr>
      <dgm:t>
        <a:bodyPr/>
        <a:lstStyle/>
        <a:p>
          <a:r>
            <a:rPr lang="en-US"/>
            <a:t>Asphyxiation</a:t>
          </a:r>
        </a:p>
      </dgm:t>
    </dgm:pt>
    <dgm:pt modelId="{EC170724-AC77-4977-902D-49D58B22DEF3}" type="parTrans" cxnId="{6AA366FD-9E9C-4602-9828-F7027AB3C322}">
      <dgm:prSet/>
      <dgm:spPr/>
      <dgm:t>
        <a:bodyPr/>
        <a:lstStyle/>
        <a:p>
          <a:endParaRPr lang="en-US"/>
        </a:p>
      </dgm:t>
    </dgm:pt>
    <dgm:pt modelId="{7B21A626-E74F-44B2-AD68-D555144326EE}" type="sibTrans" cxnId="{6AA366FD-9E9C-4602-9828-F7027AB3C322}">
      <dgm:prSet/>
      <dgm:spPr/>
      <dgm:t>
        <a:bodyPr/>
        <a:lstStyle/>
        <a:p>
          <a:endParaRPr lang="en-US"/>
        </a:p>
      </dgm:t>
    </dgm:pt>
    <dgm:pt modelId="{5CEF2D37-C1D0-4DA5-B2AC-5F69F776AE6A}" type="pres">
      <dgm:prSet presAssocID="{88CDCCA9-6848-4492-AAC3-36665F4F7E7F}" presName="cycle" presStyleCnt="0">
        <dgm:presLayoutVars>
          <dgm:chMax val="1"/>
          <dgm:dir/>
          <dgm:animLvl val="ctr"/>
          <dgm:resizeHandles val="exact"/>
        </dgm:presLayoutVars>
      </dgm:prSet>
      <dgm:spPr/>
    </dgm:pt>
    <dgm:pt modelId="{E48BD6FA-301E-43CB-B56E-793B3BAE86BC}" type="pres">
      <dgm:prSet presAssocID="{CE3AE11F-EC54-4803-8396-4D693B17F700}" presName="centerShape" presStyleLbl="node0" presStyleIdx="0" presStyleCnt="1"/>
      <dgm:spPr/>
    </dgm:pt>
    <dgm:pt modelId="{E6B44F0F-6CA6-4063-A62B-E9B58540228F}" type="pres">
      <dgm:prSet presAssocID="{754DF4D2-D944-487B-A485-E556A17CA8CF}" presName="parTrans" presStyleLbl="bgSibTrans2D1" presStyleIdx="0" presStyleCnt="3"/>
      <dgm:spPr/>
    </dgm:pt>
    <dgm:pt modelId="{1523BE23-00AA-448F-8BF2-36288EBE8512}" type="pres">
      <dgm:prSet presAssocID="{B8BCD9F2-E032-468C-8FE2-C07F52EBCCB2}" presName="node" presStyleLbl="node1" presStyleIdx="0" presStyleCnt="3">
        <dgm:presLayoutVars>
          <dgm:bulletEnabled val="1"/>
        </dgm:presLayoutVars>
      </dgm:prSet>
      <dgm:spPr/>
    </dgm:pt>
    <dgm:pt modelId="{80A3DE0A-09C9-4E90-BEEB-6117E4E3085A}" type="pres">
      <dgm:prSet presAssocID="{AE2798A7-DFCF-4645-8C1E-F8A78F6F781B}" presName="parTrans" presStyleLbl="bgSibTrans2D1" presStyleIdx="1" presStyleCnt="3"/>
      <dgm:spPr/>
    </dgm:pt>
    <dgm:pt modelId="{4E1F4D1B-D786-4F36-BA08-3BD908BE4D5E}" type="pres">
      <dgm:prSet presAssocID="{AF4B2D2E-B810-45F7-B330-AC7C2CC80A4E}" presName="node" presStyleLbl="node1" presStyleIdx="1" presStyleCnt="3">
        <dgm:presLayoutVars>
          <dgm:bulletEnabled val="1"/>
        </dgm:presLayoutVars>
      </dgm:prSet>
      <dgm:spPr/>
    </dgm:pt>
    <dgm:pt modelId="{94133891-D2A8-4643-AAB1-CBC3F90CC2FD}" type="pres">
      <dgm:prSet presAssocID="{EC170724-AC77-4977-902D-49D58B22DEF3}" presName="parTrans" presStyleLbl="bgSibTrans2D1" presStyleIdx="2" presStyleCnt="3"/>
      <dgm:spPr/>
    </dgm:pt>
    <dgm:pt modelId="{4237463F-3121-4832-A377-1E186B982BF0}" type="pres">
      <dgm:prSet presAssocID="{B5D1EC87-5D92-491E-AE74-F3CFC711ECDB}" presName="node" presStyleLbl="node1" presStyleIdx="2" presStyleCnt="3">
        <dgm:presLayoutVars>
          <dgm:bulletEnabled val="1"/>
        </dgm:presLayoutVars>
      </dgm:prSet>
      <dgm:spPr/>
    </dgm:pt>
  </dgm:ptLst>
  <dgm:cxnLst>
    <dgm:cxn modelId="{6C686E0F-6B1A-4AE4-97BD-11140030BF0A}" type="presOf" srcId="{EC170724-AC77-4977-902D-49D58B22DEF3}" destId="{94133891-D2A8-4643-AAB1-CBC3F90CC2FD}" srcOrd="0" destOrd="0" presId="urn:microsoft.com/office/officeart/2005/8/layout/radial4"/>
    <dgm:cxn modelId="{68CCDC14-AC76-4B21-B471-683B774A2EB5}" type="presOf" srcId="{754DF4D2-D944-487B-A485-E556A17CA8CF}" destId="{E6B44F0F-6CA6-4063-A62B-E9B58540228F}" srcOrd="0" destOrd="0" presId="urn:microsoft.com/office/officeart/2005/8/layout/radial4"/>
    <dgm:cxn modelId="{4A9B1B2C-AF45-4E59-87AD-3AD86574C94C}" srcId="{CE3AE11F-EC54-4803-8396-4D693B17F700}" destId="{AF4B2D2E-B810-45F7-B330-AC7C2CC80A4E}" srcOrd="1" destOrd="0" parTransId="{AE2798A7-DFCF-4645-8C1E-F8A78F6F781B}" sibTransId="{B52AFD0A-1FED-42F5-A0F9-86EDAD483781}"/>
    <dgm:cxn modelId="{E2A8E934-1AC3-4634-BAF7-8E9CAFE9A5E8}" type="presOf" srcId="{AE2798A7-DFCF-4645-8C1E-F8A78F6F781B}" destId="{80A3DE0A-09C9-4E90-BEEB-6117E4E3085A}" srcOrd="0" destOrd="0" presId="urn:microsoft.com/office/officeart/2005/8/layout/radial4"/>
    <dgm:cxn modelId="{AF22F840-770F-4627-B6A9-670DCB117358}" srcId="{88CDCCA9-6848-4492-AAC3-36665F4F7E7F}" destId="{CE3AE11F-EC54-4803-8396-4D693B17F700}" srcOrd="0" destOrd="0" parTransId="{2CAA5E68-10D9-4541-84EB-929CA4794BF3}" sibTransId="{3EB9FF86-C82F-4A52-86BF-B4229EAF3B55}"/>
    <dgm:cxn modelId="{634A056C-6802-4E7A-9955-6358D1826BF7}" type="presOf" srcId="{AF4B2D2E-B810-45F7-B330-AC7C2CC80A4E}" destId="{4E1F4D1B-D786-4F36-BA08-3BD908BE4D5E}" srcOrd="0" destOrd="0" presId="urn:microsoft.com/office/officeart/2005/8/layout/radial4"/>
    <dgm:cxn modelId="{F6978C97-6166-4652-AE61-69E9F08E34E7}" type="presOf" srcId="{B8BCD9F2-E032-468C-8FE2-C07F52EBCCB2}" destId="{1523BE23-00AA-448F-8BF2-36288EBE8512}" srcOrd="0" destOrd="0" presId="urn:microsoft.com/office/officeart/2005/8/layout/radial4"/>
    <dgm:cxn modelId="{BA35AD9F-38FD-4B29-B4AE-1E9ABCD56171}" type="presOf" srcId="{B5D1EC87-5D92-491E-AE74-F3CFC711ECDB}" destId="{4237463F-3121-4832-A377-1E186B982BF0}" srcOrd="0" destOrd="0" presId="urn:microsoft.com/office/officeart/2005/8/layout/radial4"/>
    <dgm:cxn modelId="{FE7E40B7-54D2-4AA8-BF45-BDF8B7EDB09B}" type="presOf" srcId="{88CDCCA9-6848-4492-AAC3-36665F4F7E7F}" destId="{5CEF2D37-C1D0-4DA5-B2AC-5F69F776AE6A}" srcOrd="0" destOrd="0" presId="urn:microsoft.com/office/officeart/2005/8/layout/radial4"/>
    <dgm:cxn modelId="{C63789CD-831A-4287-9851-4AD389365DC6}" type="presOf" srcId="{CE3AE11F-EC54-4803-8396-4D693B17F700}" destId="{E48BD6FA-301E-43CB-B56E-793B3BAE86BC}" srcOrd="0" destOrd="0" presId="urn:microsoft.com/office/officeart/2005/8/layout/radial4"/>
    <dgm:cxn modelId="{9034B5D0-5524-4AB6-9AE7-E8E7827FED06}" srcId="{CE3AE11F-EC54-4803-8396-4D693B17F700}" destId="{B8BCD9F2-E032-468C-8FE2-C07F52EBCCB2}" srcOrd="0" destOrd="0" parTransId="{754DF4D2-D944-487B-A485-E556A17CA8CF}" sibTransId="{A0CA989D-CD58-4F4F-BC2B-AC41DC24382E}"/>
    <dgm:cxn modelId="{6AA366FD-9E9C-4602-9828-F7027AB3C322}" srcId="{CE3AE11F-EC54-4803-8396-4D693B17F700}" destId="{B5D1EC87-5D92-491E-AE74-F3CFC711ECDB}" srcOrd="2" destOrd="0" parTransId="{EC170724-AC77-4977-902D-49D58B22DEF3}" sibTransId="{7B21A626-E74F-44B2-AD68-D555144326EE}"/>
    <dgm:cxn modelId="{AA7E53C5-20A7-4BFA-A165-780EF51D6F1A}" type="presParOf" srcId="{5CEF2D37-C1D0-4DA5-B2AC-5F69F776AE6A}" destId="{E48BD6FA-301E-43CB-B56E-793B3BAE86BC}" srcOrd="0" destOrd="0" presId="urn:microsoft.com/office/officeart/2005/8/layout/radial4"/>
    <dgm:cxn modelId="{EFD9D865-8F5D-4155-8F88-21A39F1103CB}" type="presParOf" srcId="{5CEF2D37-C1D0-4DA5-B2AC-5F69F776AE6A}" destId="{E6B44F0F-6CA6-4063-A62B-E9B58540228F}" srcOrd="1" destOrd="0" presId="urn:microsoft.com/office/officeart/2005/8/layout/radial4"/>
    <dgm:cxn modelId="{39DB6F05-9D56-4163-851A-F39AD175BBE0}" type="presParOf" srcId="{5CEF2D37-C1D0-4DA5-B2AC-5F69F776AE6A}" destId="{1523BE23-00AA-448F-8BF2-36288EBE8512}" srcOrd="2" destOrd="0" presId="urn:microsoft.com/office/officeart/2005/8/layout/radial4"/>
    <dgm:cxn modelId="{298AEE64-FF18-4256-84DB-22114AF7DF95}" type="presParOf" srcId="{5CEF2D37-C1D0-4DA5-B2AC-5F69F776AE6A}" destId="{80A3DE0A-09C9-4E90-BEEB-6117E4E3085A}" srcOrd="3" destOrd="0" presId="urn:microsoft.com/office/officeart/2005/8/layout/radial4"/>
    <dgm:cxn modelId="{0CF7B994-C294-40AE-8B65-FAEB4F558904}" type="presParOf" srcId="{5CEF2D37-C1D0-4DA5-B2AC-5F69F776AE6A}" destId="{4E1F4D1B-D786-4F36-BA08-3BD908BE4D5E}" srcOrd="4" destOrd="0" presId="urn:microsoft.com/office/officeart/2005/8/layout/radial4"/>
    <dgm:cxn modelId="{2025EC39-0E40-4BD4-B481-BD5895952B83}" type="presParOf" srcId="{5CEF2D37-C1D0-4DA5-B2AC-5F69F776AE6A}" destId="{94133891-D2A8-4643-AAB1-CBC3F90CC2FD}" srcOrd="5" destOrd="0" presId="urn:microsoft.com/office/officeart/2005/8/layout/radial4"/>
    <dgm:cxn modelId="{26B3AF23-8955-4ED1-9116-DB07DCE59D1C}" type="presParOf" srcId="{5CEF2D37-C1D0-4DA5-B2AC-5F69F776AE6A}" destId="{4237463F-3121-4832-A377-1E186B982BF0}"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0D44EEE-265D-4DAB-BE29-7C2E6C45A83C}" type="doc">
      <dgm:prSet loTypeId="urn:microsoft.com/office/officeart/2005/8/layout/radial2" loCatId="relationship" qsTypeId="urn:microsoft.com/office/officeart/2005/8/quickstyle/simple5" qsCatId="simple" csTypeId="urn:microsoft.com/office/officeart/2005/8/colors/colorful3" csCatId="colorful" phldr="1"/>
      <dgm:spPr/>
      <dgm:t>
        <a:bodyPr/>
        <a:lstStyle/>
        <a:p>
          <a:endParaRPr lang="en-US"/>
        </a:p>
      </dgm:t>
    </dgm:pt>
    <dgm:pt modelId="{762D06C0-9D72-4DA8-B118-E7E970EE2019}">
      <dgm:prSet phldrT="[Text]"/>
      <dgm:spPr/>
      <dgm:t>
        <a:bodyPr/>
        <a:lstStyle/>
        <a:p>
          <a:r>
            <a:rPr lang="en-US" b="0"/>
            <a:t>Refrigerant limit</a:t>
          </a:r>
        </a:p>
      </dgm:t>
    </dgm:pt>
    <dgm:pt modelId="{5DB0B5CD-A9AF-4BC6-B1F9-405AED4F1016}" type="parTrans" cxnId="{582A707E-A01A-4A81-A712-7F1805C647FC}">
      <dgm:prSet/>
      <dgm:spPr/>
      <dgm:t>
        <a:bodyPr/>
        <a:lstStyle/>
        <a:p>
          <a:endParaRPr lang="en-US" b="0"/>
        </a:p>
      </dgm:t>
    </dgm:pt>
    <dgm:pt modelId="{8E3D798E-EB52-43FB-B057-DC7907AC19D1}" type="sibTrans" cxnId="{582A707E-A01A-4A81-A712-7F1805C647FC}">
      <dgm:prSet/>
      <dgm:spPr/>
      <dgm:t>
        <a:bodyPr/>
        <a:lstStyle/>
        <a:p>
          <a:endParaRPr lang="en-US" b="0"/>
        </a:p>
      </dgm:t>
    </dgm:pt>
    <dgm:pt modelId="{A6C973E9-B765-401F-BBA9-1C36790517D8}">
      <dgm:prSet phldrT="[Text]"/>
      <dgm:spPr/>
      <dgm:t>
        <a:bodyPr/>
        <a:lstStyle/>
        <a:p>
          <a:r>
            <a:rPr lang="en-US" b="0" dirty="0"/>
            <a:t>Integral refrigerant detection system</a:t>
          </a:r>
        </a:p>
      </dgm:t>
    </dgm:pt>
    <dgm:pt modelId="{699A7F7C-6493-44AA-A509-7FEAF7A4E02C}" type="parTrans" cxnId="{086AD33B-8E29-4043-B606-28F8DA481979}">
      <dgm:prSet/>
      <dgm:spPr/>
      <dgm:t>
        <a:bodyPr/>
        <a:lstStyle/>
        <a:p>
          <a:endParaRPr lang="en-US" b="0"/>
        </a:p>
      </dgm:t>
    </dgm:pt>
    <dgm:pt modelId="{59CDEA5A-3CB4-4C80-BB16-61731E7E0468}" type="sibTrans" cxnId="{086AD33B-8E29-4043-B606-28F8DA481979}">
      <dgm:prSet/>
      <dgm:spPr/>
      <dgm:t>
        <a:bodyPr/>
        <a:lstStyle/>
        <a:p>
          <a:endParaRPr lang="en-US" b="0"/>
        </a:p>
      </dgm:t>
    </dgm:pt>
    <dgm:pt modelId="{F54579D5-5C26-4855-8F1B-8E468FDF1290}">
      <dgm:prSet phldrT="[Text]"/>
      <dgm:spPr/>
      <dgm:t>
        <a:bodyPr/>
        <a:lstStyle/>
        <a:p>
          <a:r>
            <a:rPr lang="en-US" b="0"/>
            <a:t>Mitigation</a:t>
          </a:r>
        </a:p>
      </dgm:t>
    </dgm:pt>
    <dgm:pt modelId="{0A26DCA6-73FC-4700-BE70-6112B2C9582C}" type="parTrans" cxnId="{32344482-EA21-420A-A679-BA79A61E27A1}">
      <dgm:prSet/>
      <dgm:spPr/>
      <dgm:t>
        <a:bodyPr/>
        <a:lstStyle/>
        <a:p>
          <a:endParaRPr lang="en-US" b="0"/>
        </a:p>
      </dgm:t>
    </dgm:pt>
    <dgm:pt modelId="{CF719440-3CD9-4F5A-9A33-DA8C1B35E626}" type="sibTrans" cxnId="{32344482-EA21-420A-A679-BA79A61E27A1}">
      <dgm:prSet/>
      <dgm:spPr/>
      <dgm:t>
        <a:bodyPr/>
        <a:lstStyle/>
        <a:p>
          <a:endParaRPr lang="en-US" b="0"/>
        </a:p>
      </dgm:t>
    </dgm:pt>
    <dgm:pt modelId="{F1072C6D-4D99-4233-8165-52CDF5D15CF7}">
      <dgm:prSet phldrT="[Text]"/>
      <dgm:spPr/>
      <dgm:t>
        <a:bodyPr/>
        <a:lstStyle/>
        <a:p>
          <a:r>
            <a:rPr lang="en-US" b="0"/>
            <a:t>Ventilation</a:t>
          </a:r>
        </a:p>
      </dgm:t>
    </dgm:pt>
    <dgm:pt modelId="{E583691C-329C-40A9-A2E2-62B2EE71194F}" type="parTrans" cxnId="{28F06AE6-9507-4EC4-BF52-2D142EB0C270}">
      <dgm:prSet/>
      <dgm:spPr/>
      <dgm:t>
        <a:bodyPr/>
        <a:lstStyle/>
        <a:p>
          <a:endParaRPr lang="en-US" b="0"/>
        </a:p>
      </dgm:t>
    </dgm:pt>
    <dgm:pt modelId="{CC3B5B9E-2665-42FA-9671-CB4F2D4CEF71}" type="sibTrans" cxnId="{28F06AE6-9507-4EC4-BF52-2D142EB0C270}">
      <dgm:prSet/>
      <dgm:spPr/>
      <dgm:t>
        <a:bodyPr/>
        <a:lstStyle/>
        <a:p>
          <a:endParaRPr lang="en-US" b="0"/>
        </a:p>
      </dgm:t>
    </dgm:pt>
    <dgm:pt modelId="{341145B4-AAA4-4A38-A517-421DE1DEC7FF}">
      <dgm:prSet phldrT="[Text]"/>
      <dgm:spPr/>
      <dgm:t>
        <a:bodyPr/>
        <a:lstStyle/>
        <a:p>
          <a:r>
            <a:rPr lang="en-US" b="0"/>
            <a:t>Circulate air</a:t>
          </a:r>
        </a:p>
      </dgm:t>
    </dgm:pt>
    <dgm:pt modelId="{0794A667-5D79-4DFC-B5ED-FC47C23A92E9}" type="parTrans" cxnId="{FD475771-C704-473B-93D2-834CACB2A896}">
      <dgm:prSet/>
      <dgm:spPr/>
      <dgm:t>
        <a:bodyPr/>
        <a:lstStyle/>
        <a:p>
          <a:endParaRPr lang="en-US"/>
        </a:p>
      </dgm:t>
    </dgm:pt>
    <dgm:pt modelId="{D486F347-21A9-4E64-8AC5-BC94C53FB944}" type="sibTrans" cxnId="{FD475771-C704-473B-93D2-834CACB2A896}">
      <dgm:prSet/>
      <dgm:spPr/>
      <dgm:t>
        <a:bodyPr/>
        <a:lstStyle/>
        <a:p>
          <a:endParaRPr lang="en-US"/>
        </a:p>
      </dgm:t>
    </dgm:pt>
    <dgm:pt modelId="{201DDD1C-EB0C-49D9-888A-23B6F7DC78CE}">
      <dgm:prSet phldrT="[Text]"/>
      <dgm:spPr/>
      <dgm:t>
        <a:bodyPr/>
        <a:lstStyle/>
        <a:p>
          <a:r>
            <a:rPr lang="en-US" b="0"/>
            <a:t>Open zone dampers</a:t>
          </a:r>
        </a:p>
      </dgm:t>
    </dgm:pt>
    <dgm:pt modelId="{BACD0676-7E6E-4E23-9D94-2FA407AEB92A}" type="parTrans" cxnId="{3640456D-03F3-4949-BECE-5AE4B304E810}">
      <dgm:prSet/>
      <dgm:spPr/>
      <dgm:t>
        <a:bodyPr/>
        <a:lstStyle/>
        <a:p>
          <a:endParaRPr lang="en-US"/>
        </a:p>
      </dgm:t>
    </dgm:pt>
    <dgm:pt modelId="{64CD33E0-DDBC-4589-B498-CA45A384231E}" type="sibTrans" cxnId="{3640456D-03F3-4949-BECE-5AE4B304E810}">
      <dgm:prSet/>
      <dgm:spPr/>
      <dgm:t>
        <a:bodyPr/>
        <a:lstStyle/>
        <a:p>
          <a:endParaRPr lang="en-US"/>
        </a:p>
      </dgm:t>
    </dgm:pt>
    <dgm:pt modelId="{4385B0A0-186F-47F3-B6E7-2550C2149FBA}">
      <dgm:prSet phldrT="[Text]"/>
      <dgm:spPr/>
      <dgm:t>
        <a:bodyPr/>
        <a:lstStyle/>
        <a:p>
          <a:r>
            <a:rPr lang="en-US" b="0"/>
            <a:t>Deenergize heat and ignition sources</a:t>
          </a:r>
        </a:p>
      </dgm:t>
    </dgm:pt>
    <dgm:pt modelId="{24DF9E42-8971-46E0-8AAE-F98DB493F361}" type="parTrans" cxnId="{0BDD0C36-BF63-46B6-967E-3AF04B0C98DF}">
      <dgm:prSet/>
      <dgm:spPr/>
      <dgm:t>
        <a:bodyPr/>
        <a:lstStyle/>
        <a:p>
          <a:endParaRPr lang="en-US"/>
        </a:p>
      </dgm:t>
    </dgm:pt>
    <dgm:pt modelId="{D79BB451-589A-4BD3-BEB9-98ABF902E2B2}" type="sibTrans" cxnId="{0BDD0C36-BF63-46B6-967E-3AF04B0C98DF}">
      <dgm:prSet/>
      <dgm:spPr/>
      <dgm:t>
        <a:bodyPr/>
        <a:lstStyle/>
        <a:p>
          <a:endParaRPr lang="en-US"/>
        </a:p>
      </dgm:t>
    </dgm:pt>
    <dgm:pt modelId="{B6D7159D-A2A7-40A8-B756-D9FC453DBFEB}">
      <dgm:prSet phldrT="[Text]"/>
      <dgm:spPr/>
      <dgm:t>
        <a:bodyPr/>
        <a:lstStyle/>
        <a:p>
          <a:r>
            <a:rPr lang="en-US" b="0"/>
            <a:t>Activate shutoff valves</a:t>
          </a:r>
        </a:p>
      </dgm:t>
    </dgm:pt>
    <dgm:pt modelId="{0C196FFE-7A7B-4025-A51E-4E5FD2E17BA5}" type="parTrans" cxnId="{3FB2C37D-B8E0-456C-BFCD-8B7B699B1134}">
      <dgm:prSet/>
      <dgm:spPr/>
      <dgm:t>
        <a:bodyPr/>
        <a:lstStyle/>
        <a:p>
          <a:endParaRPr lang="en-US"/>
        </a:p>
      </dgm:t>
    </dgm:pt>
    <dgm:pt modelId="{9A1253E6-5FD0-4A1C-AF89-196C1E2318F8}" type="sibTrans" cxnId="{3FB2C37D-B8E0-456C-BFCD-8B7B699B1134}">
      <dgm:prSet/>
      <dgm:spPr/>
      <dgm:t>
        <a:bodyPr/>
        <a:lstStyle/>
        <a:p>
          <a:endParaRPr lang="en-US"/>
        </a:p>
      </dgm:t>
    </dgm:pt>
    <dgm:pt modelId="{C5744D99-C25C-4981-8B8D-EE8FF55726BB}">
      <dgm:prSet phldrT="[Text]"/>
      <dgm:spPr/>
      <dgm:t>
        <a:bodyPr/>
        <a:lstStyle/>
        <a:p>
          <a:r>
            <a:rPr lang="en-US" b="0"/>
            <a:t>Ventilate</a:t>
          </a:r>
        </a:p>
      </dgm:t>
    </dgm:pt>
    <dgm:pt modelId="{43AED06A-EA84-4040-9665-3D70D57356C6}" type="parTrans" cxnId="{CDB33808-CC33-4D38-A001-89D11238AC11}">
      <dgm:prSet/>
      <dgm:spPr/>
      <dgm:t>
        <a:bodyPr/>
        <a:lstStyle/>
        <a:p>
          <a:endParaRPr lang="en-US"/>
        </a:p>
      </dgm:t>
    </dgm:pt>
    <dgm:pt modelId="{945B8160-85FA-44D4-A9A6-2B419BBFD762}" type="sibTrans" cxnId="{CDB33808-CC33-4D38-A001-89D11238AC11}">
      <dgm:prSet/>
      <dgm:spPr/>
      <dgm:t>
        <a:bodyPr/>
        <a:lstStyle/>
        <a:p>
          <a:endParaRPr lang="en-US"/>
        </a:p>
      </dgm:t>
    </dgm:pt>
    <dgm:pt modelId="{6619E349-FA17-4929-9856-8069629A0758}">
      <dgm:prSet phldrT="[Text]"/>
      <dgm:spPr/>
      <dgm:t>
        <a:bodyPr/>
        <a:lstStyle/>
        <a:p>
          <a:r>
            <a:rPr lang="en-US" b="0"/>
            <a:t>Exhaust leaked refrigerant</a:t>
          </a:r>
        </a:p>
      </dgm:t>
    </dgm:pt>
    <dgm:pt modelId="{34175177-56EA-4C83-B3B7-2AD815308AEC}" type="parTrans" cxnId="{55C3EADF-24BB-44DC-9FCC-9C9E17FD1C15}">
      <dgm:prSet/>
      <dgm:spPr/>
      <dgm:t>
        <a:bodyPr/>
        <a:lstStyle/>
        <a:p>
          <a:endParaRPr lang="en-US"/>
        </a:p>
      </dgm:t>
    </dgm:pt>
    <dgm:pt modelId="{36697CAA-BF34-4E1B-9D71-BDF3666A02AC}" type="sibTrans" cxnId="{55C3EADF-24BB-44DC-9FCC-9C9E17FD1C15}">
      <dgm:prSet/>
      <dgm:spPr/>
      <dgm:t>
        <a:bodyPr/>
        <a:lstStyle/>
        <a:p>
          <a:endParaRPr lang="en-US"/>
        </a:p>
      </dgm:t>
    </dgm:pt>
    <dgm:pt modelId="{4A88F988-55E9-4E33-823D-CD12D8C37B3C}">
      <dgm:prSet phldrT="[Text]"/>
      <dgm:spPr/>
      <dgm:t>
        <a:bodyPr/>
        <a:lstStyle/>
        <a:p>
          <a:r>
            <a:rPr lang="en-US" b="0" dirty="0"/>
            <a:t>Volume</a:t>
          </a:r>
        </a:p>
      </dgm:t>
    </dgm:pt>
    <dgm:pt modelId="{92CFAE44-BD45-44A6-BC06-21DE41AC064B}" type="parTrans" cxnId="{B831F687-E402-41A2-8FE5-558FA739E805}">
      <dgm:prSet/>
      <dgm:spPr/>
      <dgm:t>
        <a:bodyPr/>
        <a:lstStyle/>
        <a:p>
          <a:endParaRPr lang="en-US"/>
        </a:p>
      </dgm:t>
    </dgm:pt>
    <dgm:pt modelId="{0C68F14A-F415-40FC-AA18-FD973D23CD98}" type="sibTrans" cxnId="{B831F687-E402-41A2-8FE5-558FA739E805}">
      <dgm:prSet/>
      <dgm:spPr/>
      <dgm:t>
        <a:bodyPr/>
        <a:lstStyle/>
        <a:p>
          <a:endParaRPr lang="en-US"/>
        </a:p>
      </dgm:t>
    </dgm:pt>
    <dgm:pt modelId="{5082766B-CA49-4BD8-9A05-AAC8F985C5AA}">
      <dgm:prSet phldrT="[Text]"/>
      <dgm:spPr/>
      <dgm:t>
        <a:bodyPr/>
        <a:lstStyle/>
        <a:p>
          <a:r>
            <a:rPr lang="en-US" b="0" dirty="0"/>
            <a:t>EDVC</a:t>
          </a:r>
        </a:p>
      </dgm:t>
    </dgm:pt>
    <dgm:pt modelId="{EFCC2873-3CEF-4169-81DB-8C3A306EF0D9}" type="parTrans" cxnId="{909F8AB0-E3B0-48FA-AADC-7F7E50BA73EF}">
      <dgm:prSet/>
      <dgm:spPr/>
      <dgm:t>
        <a:bodyPr/>
        <a:lstStyle/>
        <a:p>
          <a:endParaRPr lang="en-US"/>
        </a:p>
      </dgm:t>
    </dgm:pt>
    <dgm:pt modelId="{598255BF-5AC3-44DA-9DF2-43F856E24D0F}" type="sibTrans" cxnId="{909F8AB0-E3B0-48FA-AADC-7F7E50BA73EF}">
      <dgm:prSet/>
      <dgm:spPr/>
      <dgm:t>
        <a:bodyPr/>
        <a:lstStyle/>
        <a:p>
          <a:endParaRPr lang="en-US"/>
        </a:p>
      </dgm:t>
    </dgm:pt>
    <dgm:pt modelId="{F17C0BD4-B339-47FD-997C-C7DE91F62E3F}">
      <dgm:prSet phldrT="[Text]"/>
      <dgm:spPr/>
      <dgm:t>
        <a:bodyPr/>
        <a:lstStyle/>
        <a:p>
          <a:r>
            <a:rPr lang="en-US" b="0"/>
            <a:t>Refrigerant detection</a:t>
          </a:r>
        </a:p>
      </dgm:t>
    </dgm:pt>
    <dgm:pt modelId="{1F1C32FF-27D6-4308-B2FC-6A2A1E259AC4}" type="parTrans" cxnId="{9B9C3777-AF8D-465E-97A9-BD9275FD9206}">
      <dgm:prSet/>
      <dgm:spPr/>
      <dgm:t>
        <a:bodyPr/>
        <a:lstStyle/>
        <a:p>
          <a:endParaRPr lang="en-US"/>
        </a:p>
      </dgm:t>
    </dgm:pt>
    <dgm:pt modelId="{DE5E70F4-EB01-4D49-B265-F368A4BA8F63}" type="sibTrans" cxnId="{9B9C3777-AF8D-465E-97A9-BD9275FD9206}">
      <dgm:prSet/>
      <dgm:spPr/>
      <dgm:t>
        <a:bodyPr/>
        <a:lstStyle/>
        <a:p>
          <a:endParaRPr lang="en-US"/>
        </a:p>
      </dgm:t>
    </dgm:pt>
    <dgm:pt modelId="{BE24BFDA-8E4E-42FF-A0DF-498BB887B1D2}">
      <dgm:prSet phldrT="[Text]"/>
      <dgm:spPr/>
      <dgm:t>
        <a:bodyPr/>
        <a:lstStyle/>
        <a:p>
          <a:r>
            <a:rPr lang="en-US" b="0"/>
            <a:t>“Listed” equipment</a:t>
          </a:r>
        </a:p>
      </dgm:t>
    </dgm:pt>
    <dgm:pt modelId="{1D3FFB45-652F-4D0B-B21C-B4B5CDF2A3B0}" type="parTrans" cxnId="{88731386-610B-4496-99AA-5621DE2C37B5}">
      <dgm:prSet/>
      <dgm:spPr/>
      <dgm:t>
        <a:bodyPr/>
        <a:lstStyle/>
        <a:p>
          <a:endParaRPr lang="en-US"/>
        </a:p>
      </dgm:t>
    </dgm:pt>
    <dgm:pt modelId="{DA321A7C-3201-40D8-BCC0-0F07BB095AC4}" type="sibTrans" cxnId="{88731386-610B-4496-99AA-5621DE2C37B5}">
      <dgm:prSet/>
      <dgm:spPr/>
      <dgm:t>
        <a:bodyPr/>
        <a:lstStyle/>
        <a:p>
          <a:endParaRPr lang="en-US"/>
        </a:p>
      </dgm:t>
    </dgm:pt>
    <dgm:pt modelId="{79463EE5-3EDB-463B-9153-9F617964227B}">
      <dgm:prSet phldrT="[Text]"/>
      <dgm:spPr/>
      <dgm:t>
        <a:bodyPr/>
        <a:lstStyle/>
        <a:p>
          <a:pPr marL="0" indent="0"/>
          <a:r>
            <a:rPr lang="en-US" b="0"/>
            <a:t> UL 60335-2-40 / CSA C22.2 No. 60335‑2‑40</a:t>
          </a:r>
        </a:p>
      </dgm:t>
    </dgm:pt>
    <dgm:pt modelId="{ED032B3D-A3DA-4769-BCCB-A952235FF62E}" type="parTrans" cxnId="{2AD50CD2-A19B-40B2-986C-DA0833953D18}">
      <dgm:prSet/>
      <dgm:spPr/>
      <dgm:t>
        <a:bodyPr/>
        <a:lstStyle/>
        <a:p>
          <a:endParaRPr lang="en-US"/>
        </a:p>
      </dgm:t>
    </dgm:pt>
    <dgm:pt modelId="{C6D5A5C0-A806-4D50-95DB-B9631172812F}" type="sibTrans" cxnId="{2AD50CD2-A19B-40B2-986C-DA0833953D18}">
      <dgm:prSet/>
      <dgm:spPr/>
      <dgm:t>
        <a:bodyPr/>
        <a:lstStyle/>
        <a:p>
          <a:endParaRPr lang="en-US"/>
        </a:p>
      </dgm:t>
    </dgm:pt>
    <dgm:pt modelId="{A222B766-6253-494B-AF58-2C64A73378A5}">
      <dgm:prSet phldrT="[Text]"/>
      <dgm:spPr/>
      <dgm:t>
        <a:bodyPr/>
        <a:lstStyle/>
        <a:p>
          <a:pPr marL="0" indent="0"/>
          <a:r>
            <a:rPr lang="en-US" b="0"/>
            <a:t> UL 484</a:t>
          </a:r>
        </a:p>
      </dgm:t>
    </dgm:pt>
    <dgm:pt modelId="{5A0FCEF4-2BB8-43FC-A2FE-9DBC0C8EFC8A}" type="parTrans" cxnId="{2D1E6E48-5F4A-40BB-86D6-DBB694E23011}">
      <dgm:prSet/>
      <dgm:spPr/>
      <dgm:t>
        <a:bodyPr/>
        <a:lstStyle/>
        <a:p>
          <a:endParaRPr lang="en-US"/>
        </a:p>
      </dgm:t>
    </dgm:pt>
    <dgm:pt modelId="{6C8DFA74-C83B-4CA7-A7D9-9C9A672B80B2}" type="sibTrans" cxnId="{2D1E6E48-5F4A-40BB-86D6-DBB694E23011}">
      <dgm:prSet/>
      <dgm:spPr/>
      <dgm:t>
        <a:bodyPr/>
        <a:lstStyle/>
        <a:p>
          <a:endParaRPr lang="en-US"/>
        </a:p>
      </dgm:t>
    </dgm:pt>
    <dgm:pt modelId="{4DDB8FB3-EA0D-4625-940C-858148AD4EFB}">
      <dgm:prSet phldrT="[Text]"/>
      <dgm:spPr/>
      <dgm:t>
        <a:bodyPr/>
        <a:lstStyle/>
        <a:p>
          <a:r>
            <a:rPr lang="en-US" b="0"/>
            <a:t>Ignition</a:t>
          </a:r>
        </a:p>
      </dgm:t>
    </dgm:pt>
    <dgm:pt modelId="{5A34F8E7-1668-4717-9E8A-2D4428E4800D}" type="parTrans" cxnId="{FC2522E5-CA56-4046-A747-B8FF49BBEC81}">
      <dgm:prSet/>
      <dgm:spPr/>
      <dgm:t>
        <a:bodyPr/>
        <a:lstStyle/>
        <a:p>
          <a:endParaRPr lang="en-US"/>
        </a:p>
      </dgm:t>
    </dgm:pt>
    <dgm:pt modelId="{EC7AF2B7-8F09-4331-AF19-A2FD0A762DFC}" type="sibTrans" cxnId="{FC2522E5-CA56-4046-A747-B8FF49BBEC81}">
      <dgm:prSet/>
      <dgm:spPr/>
      <dgm:t>
        <a:bodyPr/>
        <a:lstStyle/>
        <a:p>
          <a:endParaRPr lang="en-US"/>
        </a:p>
      </dgm:t>
    </dgm:pt>
    <dgm:pt modelId="{B87CC962-AA17-4513-AD54-04910312C563}">
      <dgm:prSet phldrT="[Text]"/>
      <dgm:spPr/>
      <dgm:t>
        <a:bodyPr/>
        <a:lstStyle/>
        <a:p>
          <a:r>
            <a:rPr lang="en-US" b="0"/>
            <a:t>No ignition sources in ductwork</a:t>
          </a:r>
        </a:p>
      </dgm:t>
    </dgm:pt>
    <dgm:pt modelId="{3D8CF96B-69E7-4244-8360-EBEB944E1DF0}" type="parTrans" cxnId="{E2F8F8D4-11EA-4C84-83E5-4E47CFD24445}">
      <dgm:prSet/>
      <dgm:spPr/>
      <dgm:t>
        <a:bodyPr/>
        <a:lstStyle/>
        <a:p>
          <a:endParaRPr lang="en-US"/>
        </a:p>
      </dgm:t>
    </dgm:pt>
    <dgm:pt modelId="{A483D5FC-7C37-4E8D-9466-B5B531871488}" type="sibTrans" cxnId="{E2F8F8D4-11EA-4C84-83E5-4E47CFD24445}">
      <dgm:prSet/>
      <dgm:spPr/>
      <dgm:t>
        <a:bodyPr/>
        <a:lstStyle/>
        <a:p>
          <a:endParaRPr lang="en-US"/>
        </a:p>
      </dgm:t>
    </dgm:pt>
    <dgm:pt modelId="{4BF10A34-E889-423F-AF25-B55FF5307C54}" type="pres">
      <dgm:prSet presAssocID="{A0D44EEE-265D-4DAB-BE29-7C2E6C45A83C}" presName="composite" presStyleCnt="0">
        <dgm:presLayoutVars>
          <dgm:chMax val="5"/>
          <dgm:dir/>
          <dgm:animLvl val="ctr"/>
          <dgm:resizeHandles val="exact"/>
        </dgm:presLayoutVars>
      </dgm:prSet>
      <dgm:spPr/>
    </dgm:pt>
    <dgm:pt modelId="{F7481529-2B9E-48FE-B6E5-C1DC35030A9C}" type="pres">
      <dgm:prSet presAssocID="{A0D44EEE-265D-4DAB-BE29-7C2E6C45A83C}" presName="cycle" presStyleCnt="0"/>
      <dgm:spPr/>
    </dgm:pt>
    <dgm:pt modelId="{3CEE2529-5F6E-485E-B1E4-0EF41395585A}" type="pres">
      <dgm:prSet presAssocID="{A0D44EEE-265D-4DAB-BE29-7C2E6C45A83C}" presName="centerShape" presStyleCnt="0"/>
      <dgm:spPr/>
    </dgm:pt>
    <dgm:pt modelId="{6295EE30-A0CE-4640-A555-CCBD38E13800}" type="pres">
      <dgm:prSet presAssocID="{A0D44EEE-265D-4DAB-BE29-7C2E6C45A83C}" presName="connSite" presStyleLbl="node1" presStyleIdx="0" presStyleCnt="7"/>
      <dgm:spPr/>
    </dgm:pt>
    <dgm:pt modelId="{5B433473-4387-4F10-9F7E-0044997B2D1D}" type="pres">
      <dgm:prSet presAssocID="{A0D44EEE-265D-4DAB-BE29-7C2E6C45A83C}" presName="visible" presStyleLbl="node1" presStyleIdx="0" presStyleCnt="7"/>
      <dgm:spPr/>
    </dgm:pt>
    <dgm:pt modelId="{210D9331-8A77-4D3F-ACB3-ACE81D078D0F}" type="pres">
      <dgm:prSet presAssocID="{5DB0B5CD-A9AF-4BC6-B1F9-405AED4F1016}" presName="Name25" presStyleLbl="parChTrans1D1" presStyleIdx="0" presStyleCnt="6"/>
      <dgm:spPr/>
    </dgm:pt>
    <dgm:pt modelId="{49C582F5-0274-443C-95A1-BAD8DFF1CB21}" type="pres">
      <dgm:prSet presAssocID="{762D06C0-9D72-4DA8-B118-E7E970EE2019}" presName="node" presStyleCnt="0"/>
      <dgm:spPr/>
    </dgm:pt>
    <dgm:pt modelId="{FF8562C0-925B-4F40-AD65-4778B3624E2A}" type="pres">
      <dgm:prSet presAssocID="{762D06C0-9D72-4DA8-B118-E7E970EE2019}" presName="parentNode" presStyleLbl="node1" presStyleIdx="1" presStyleCnt="7">
        <dgm:presLayoutVars>
          <dgm:chMax val="1"/>
          <dgm:bulletEnabled val="1"/>
        </dgm:presLayoutVars>
      </dgm:prSet>
      <dgm:spPr/>
    </dgm:pt>
    <dgm:pt modelId="{FE3C6A1C-198F-40D3-9C0F-D07D44F4E869}" type="pres">
      <dgm:prSet presAssocID="{762D06C0-9D72-4DA8-B118-E7E970EE2019}" presName="childNode" presStyleLbl="revTx" presStyleIdx="0" presStyleCnt="6">
        <dgm:presLayoutVars>
          <dgm:bulletEnabled val="1"/>
        </dgm:presLayoutVars>
      </dgm:prSet>
      <dgm:spPr/>
    </dgm:pt>
    <dgm:pt modelId="{A7907A2B-625C-407F-BF40-264922FC7CB8}" type="pres">
      <dgm:prSet presAssocID="{1F1C32FF-27D6-4308-B2FC-6A2A1E259AC4}" presName="Name25" presStyleLbl="parChTrans1D1" presStyleIdx="1" presStyleCnt="6"/>
      <dgm:spPr/>
    </dgm:pt>
    <dgm:pt modelId="{E14914E2-DD4E-470D-8D31-61875D30115C}" type="pres">
      <dgm:prSet presAssocID="{F17C0BD4-B339-47FD-997C-C7DE91F62E3F}" presName="node" presStyleCnt="0"/>
      <dgm:spPr/>
    </dgm:pt>
    <dgm:pt modelId="{2177846C-A2F2-4B5C-A49D-BF61614BAE53}" type="pres">
      <dgm:prSet presAssocID="{F17C0BD4-B339-47FD-997C-C7DE91F62E3F}" presName="parentNode" presStyleLbl="node1" presStyleIdx="2" presStyleCnt="7">
        <dgm:presLayoutVars>
          <dgm:chMax val="1"/>
          <dgm:bulletEnabled val="1"/>
        </dgm:presLayoutVars>
      </dgm:prSet>
      <dgm:spPr/>
    </dgm:pt>
    <dgm:pt modelId="{BB501873-227F-4F59-A273-09BC80B3AED9}" type="pres">
      <dgm:prSet presAssocID="{F17C0BD4-B339-47FD-997C-C7DE91F62E3F}" presName="childNode" presStyleLbl="revTx" presStyleIdx="1" presStyleCnt="6">
        <dgm:presLayoutVars>
          <dgm:bulletEnabled val="1"/>
        </dgm:presLayoutVars>
      </dgm:prSet>
      <dgm:spPr/>
    </dgm:pt>
    <dgm:pt modelId="{9EEA4D65-6D31-4395-9761-FF5C19D0BF29}" type="pres">
      <dgm:prSet presAssocID="{0A26DCA6-73FC-4700-BE70-6112B2C9582C}" presName="Name25" presStyleLbl="parChTrans1D1" presStyleIdx="2" presStyleCnt="6"/>
      <dgm:spPr/>
    </dgm:pt>
    <dgm:pt modelId="{C052E4E5-87D6-4B9C-A3FE-41C5D4D1ED8A}" type="pres">
      <dgm:prSet presAssocID="{F54579D5-5C26-4855-8F1B-8E468FDF1290}" presName="node" presStyleCnt="0"/>
      <dgm:spPr/>
    </dgm:pt>
    <dgm:pt modelId="{ECEBF956-C0D8-46FA-A9BF-3ECCE7567C9B}" type="pres">
      <dgm:prSet presAssocID="{F54579D5-5C26-4855-8F1B-8E468FDF1290}" presName="parentNode" presStyleLbl="node1" presStyleIdx="3" presStyleCnt="7">
        <dgm:presLayoutVars>
          <dgm:chMax val="1"/>
          <dgm:bulletEnabled val="1"/>
        </dgm:presLayoutVars>
      </dgm:prSet>
      <dgm:spPr/>
    </dgm:pt>
    <dgm:pt modelId="{66824549-1763-494A-8441-9E9CA1A65C7D}" type="pres">
      <dgm:prSet presAssocID="{F54579D5-5C26-4855-8F1B-8E468FDF1290}" presName="childNode" presStyleLbl="revTx" presStyleIdx="2" presStyleCnt="6">
        <dgm:presLayoutVars>
          <dgm:bulletEnabled val="1"/>
        </dgm:presLayoutVars>
      </dgm:prSet>
      <dgm:spPr/>
    </dgm:pt>
    <dgm:pt modelId="{6980F4C3-4AEF-4CBD-9275-A4A35366E457}" type="pres">
      <dgm:prSet presAssocID="{E583691C-329C-40A9-A2E2-62B2EE71194F}" presName="Name25" presStyleLbl="parChTrans1D1" presStyleIdx="3" presStyleCnt="6"/>
      <dgm:spPr/>
    </dgm:pt>
    <dgm:pt modelId="{D03C96A8-FF42-43C6-AB00-E9283CE8D64C}" type="pres">
      <dgm:prSet presAssocID="{F1072C6D-4D99-4233-8165-52CDF5D15CF7}" presName="node" presStyleCnt="0"/>
      <dgm:spPr/>
    </dgm:pt>
    <dgm:pt modelId="{51EC5DBD-F51D-4FCE-8E10-56CFF2FDD787}" type="pres">
      <dgm:prSet presAssocID="{F1072C6D-4D99-4233-8165-52CDF5D15CF7}" presName="parentNode" presStyleLbl="node1" presStyleIdx="4" presStyleCnt="7">
        <dgm:presLayoutVars>
          <dgm:chMax val="1"/>
          <dgm:bulletEnabled val="1"/>
        </dgm:presLayoutVars>
      </dgm:prSet>
      <dgm:spPr/>
    </dgm:pt>
    <dgm:pt modelId="{5D46D4C0-11D5-45EE-9236-08E24F2FAE0D}" type="pres">
      <dgm:prSet presAssocID="{F1072C6D-4D99-4233-8165-52CDF5D15CF7}" presName="childNode" presStyleLbl="revTx" presStyleIdx="3" presStyleCnt="6">
        <dgm:presLayoutVars>
          <dgm:bulletEnabled val="1"/>
        </dgm:presLayoutVars>
      </dgm:prSet>
      <dgm:spPr/>
    </dgm:pt>
    <dgm:pt modelId="{9E01EBD3-7131-4CE2-A3B1-078084D68DF8}" type="pres">
      <dgm:prSet presAssocID="{5A34F8E7-1668-4717-9E8A-2D4428E4800D}" presName="Name25" presStyleLbl="parChTrans1D1" presStyleIdx="4" presStyleCnt="6"/>
      <dgm:spPr/>
    </dgm:pt>
    <dgm:pt modelId="{F6433E7C-D4F6-4DE4-ACB3-0BAAB0D5A258}" type="pres">
      <dgm:prSet presAssocID="{4DDB8FB3-EA0D-4625-940C-858148AD4EFB}" presName="node" presStyleCnt="0"/>
      <dgm:spPr/>
    </dgm:pt>
    <dgm:pt modelId="{72D6E876-1F76-477B-9D6C-984A64C8F1C2}" type="pres">
      <dgm:prSet presAssocID="{4DDB8FB3-EA0D-4625-940C-858148AD4EFB}" presName="parentNode" presStyleLbl="node1" presStyleIdx="5" presStyleCnt="7">
        <dgm:presLayoutVars>
          <dgm:chMax val="1"/>
          <dgm:bulletEnabled val="1"/>
        </dgm:presLayoutVars>
      </dgm:prSet>
      <dgm:spPr/>
    </dgm:pt>
    <dgm:pt modelId="{0A95A46D-88F4-4CCB-9E33-E6BE406692AE}" type="pres">
      <dgm:prSet presAssocID="{4DDB8FB3-EA0D-4625-940C-858148AD4EFB}" presName="childNode" presStyleLbl="revTx" presStyleIdx="4" presStyleCnt="6">
        <dgm:presLayoutVars>
          <dgm:bulletEnabled val="1"/>
        </dgm:presLayoutVars>
      </dgm:prSet>
      <dgm:spPr/>
    </dgm:pt>
    <dgm:pt modelId="{E63D0D9A-F178-4D94-BE02-A9DB04200157}" type="pres">
      <dgm:prSet presAssocID="{1D3FFB45-652F-4D0B-B21C-B4B5CDF2A3B0}" presName="Name25" presStyleLbl="parChTrans1D1" presStyleIdx="5" presStyleCnt="6"/>
      <dgm:spPr/>
    </dgm:pt>
    <dgm:pt modelId="{94245BC1-D3E8-485A-9125-A6D6A267E8A5}" type="pres">
      <dgm:prSet presAssocID="{BE24BFDA-8E4E-42FF-A0DF-498BB887B1D2}" presName="node" presStyleCnt="0"/>
      <dgm:spPr/>
    </dgm:pt>
    <dgm:pt modelId="{7C143C66-26FC-4252-8305-C716CD3D4809}" type="pres">
      <dgm:prSet presAssocID="{BE24BFDA-8E4E-42FF-A0DF-498BB887B1D2}" presName="parentNode" presStyleLbl="node1" presStyleIdx="6" presStyleCnt="7" custScaleX="99712" custLinFactNeighborX="36657">
        <dgm:presLayoutVars>
          <dgm:chMax val="1"/>
          <dgm:bulletEnabled val="1"/>
        </dgm:presLayoutVars>
      </dgm:prSet>
      <dgm:spPr/>
    </dgm:pt>
    <dgm:pt modelId="{B16D6E75-9AE3-46F1-B53F-E9872112C3B0}" type="pres">
      <dgm:prSet presAssocID="{BE24BFDA-8E4E-42FF-A0DF-498BB887B1D2}" presName="childNode" presStyleLbl="revTx" presStyleIdx="5" presStyleCnt="6">
        <dgm:presLayoutVars>
          <dgm:bulletEnabled val="1"/>
        </dgm:presLayoutVars>
      </dgm:prSet>
      <dgm:spPr/>
    </dgm:pt>
  </dgm:ptLst>
  <dgm:cxnLst>
    <dgm:cxn modelId="{CDB33808-CC33-4D38-A001-89D11238AC11}" srcId="{F54579D5-5C26-4855-8F1B-8E468FDF1290}" destId="{C5744D99-C25C-4981-8B8D-EE8FF55726BB}" srcOrd="4" destOrd="0" parTransId="{43AED06A-EA84-4040-9665-3D70D57356C6}" sibTransId="{945B8160-85FA-44D4-A9A6-2B419BBFD762}"/>
    <dgm:cxn modelId="{6CC3CC08-E92A-4B46-8CC5-72A77A3115ED}" type="presOf" srcId="{E583691C-329C-40A9-A2E2-62B2EE71194F}" destId="{6980F4C3-4AEF-4CBD-9275-A4A35366E457}" srcOrd="0" destOrd="0" presId="urn:microsoft.com/office/officeart/2005/8/layout/radial2"/>
    <dgm:cxn modelId="{3C4AF60B-27F1-436A-9CEF-C9E677E82582}" type="presOf" srcId="{4DDB8FB3-EA0D-4625-940C-858148AD4EFB}" destId="{72D6E876-1F76-477B-9D6C-984A64C8F1C2}" srcOrd="0" destOrd="0" presId="urn:microsoft.com/office/officeart/2005/8/layout/radial2"/>
    <dgm:cxn modelId="{4AF9E832-05F8-4BEE-8965-3F92A6E35424}" type="presOf" srcId="{A6C973E9-B765-401F-BBA9-1C36790517D8}" destId="{BB501873-227F-4F59-A273-09BC80B3AED9}" srcOrd="0" destOrd="0" presId="urn:microsoft.com/office/officeart/2005/8/layout/radial2"/>
    <dgm:cxn modelId="{0BDD0C36-BF63-46B6-967E-3AF04B0C98DF}" srcId="{F54579D5-5C26-4855-8F1B-8E468FDF1290}" destId="{4385B0A0-186F-47F3-B6E7-2550C2149FBA}" srcOrd="2" destOrd="0" parTransId="{24DF9E42-8971-46E0-8AAE-F98DB493F361}" sibTransId="{D79BB451-589A-4BD3-BEB9-98ABF902E2B2}"/>
    <dgm:cxn modelId="{086AD33B-8E29-4043-B606-28F8DA481979}" srcId="{F17C0BD4-B339-47FD-997C-C7DE91F62E3F}" destId="{A6C973E9-B765-401F-BBA9-1C36790517D8}" srcOrd="0" destOrd="0" parTransId="{699A7F7C-6493-44AA-A509-7FEAF7A4E02C}" sibTransId="{59CDEA5A-3CB4-4C80-BB16-61731E7E0468}"/>
    <dgm:cxn modelId="{CDA2AA40-78EA-43A5-B661-A47C45369FCA}" type="presOf" srcId="{B6D7159D-A2A7-40A8-B756-D9FC453DBFEB}" destId="{66824549-1763-494A-8441-9E9CA1A65C7D}" srcOrd="0" destOrd="3" presId="urn:microsoft.com/office/officeart/2005/8/layout/radial2"/>
    <dgm:cxn modelId="{04E5915B-84AA-42E3-9534-79083975D241}" type="presOf" srcId="{4385B0A0-186F-47F3-B6E7-2550C2149FBA}" destId="{66824549-1763-494A-8441-9E9CA1A65C7D}" srcOrd="0" destOrd="2" presId="urn:microsoft.com/office/officeart/2005/8/layout/radial2"/>
    <dgm:cxn modelId="{062DB95B-F39E-4AA1-B4AE-A1668716FB78}" type="presOf" srcId="{BE24BFDA-8E4E-42FF-A0DF-498BB887B1D2}" destId="{7C143C66-26FC-4252-8305-C716CD3D4809}" srcOrd="0" destOrd="0" presId="urn:microsoft.com/office/officeart/2005/8/layout/radial2"/>
    <dgm:cxn modelId="{76001F60-0DB9-4656-A0EA-97D05503FBEF}" type="presOf" srcId="{341145B4-AAA4-4A38-A517-421DE1DEC7FF}" destId="{66824549-1763-494A-8441-9E9CA1A65C7D}" srcOrd="0" destOrd="0" presId="urn:microsoft.com/office/officeart/2005/8/layout/radial2"/>
    <dgm:cxn modelId="{AB862262-8942-4747-8359-DD4A0078E301}" type="presOf" srcId="{F54579D5-5C26-4855-8F1B-8E468FDF1290}" destId="{ECEBF956-C0D8-46FA-A9BF-3ECCE7567C9B}" srcOrd="0" destOrd="0" presId="urn:microsoft.com/office/officeart/2005/8/layout/radial2"/>
    <dgm:cxn modelId="{E4EB0F45-C94E-4B11-8021-131A476EE4CA}" type="presOf" srcId="{1F1C32FF-27D6-4308-B2FC-6A2A1E259AC4}" destId="{A7907A2B-625C-407F-BF40-264922FC7CB8}" srcOrd="0" destOrd="0" presId="urn:microsoft.com/office/officeart/2005/8/layout/radial2"/>
    <dgm:cxn modelId="{2D1E6E48-5F4A-40BB-86D6-DBB694E23011}" srcId="{BE24BFDA-8E4E-42FF-A0DF-498BB887B1D2}" destId="{A222B766-6253-494B-AF58-2C64A73378A5}" srcOrd="1" destOrd="0" parTransId="{5A0FCEF4-2BB8-43FC-A2FE-9DBC0C8EFC8A}" sibTransId="{6C8DFA74-C83B-4CA7-A7D9-9C9A672B80B2}"/>
    <dgm:cxn modelId="{3640456D-03F3-4949-BECE-5AE4B304E810}" srcId="{F54579D5-5C26-4855-8F1B-8E468FDF1290}" destId="{201DDD1C-EB0C-49D9-888A-23B6F7DC78CE}" srcOrd="1" destOrd="0" parTransId="{BACD0676-7E6E-4E23-9D94-2FA407AEB92A}" sibTransId="{64CD33E0-DDBC-4589-B498-CA45A384231E}"/>
    <dgm:cxn modelId="{BAD3764D-DF1C-4CF0-AA89-BAE39E9344C0}" type="presOf" srcId="{6619E349-FA17-4929-9856-8069629A0758}" destId="{5D46D4C0-11D5-45EE-9236-08E24F2FAE0D}" srcOrd="0" destOrd="0" presId="urn:microsoft.com/office/officeart/2005/8/layout/radial2"/>
    <dgm:cxn modelId="{87EDFD4E-DF6A-44FD-AF20-A6DD30577379}" type="presOf" srcId="{A0D44EEE-265D-4DAB-BE29-7C2E6C45A83C}" destId="{4BF10A34-E889-423F-AF25-B55FF5307C54}" srcOrd="0" destOrd="0" presId="urn:microsoft.com/office/officeart/2005/8/layout/radial2"/>
    <dgm:cxn modelId="{FD475771-C704-473B-93D2-834CACB2A896}" srcId="{F54579D5-5C26-4855-8F1B-8E468FDF1290}" destId="{341145B4-AAA4-4A38-A517-421DE1DEC7FF}" srcOrd="0" destOrd="0" parTransId="{0794A667-5D79-4DFC-B5ED-FC47C23A92E9}" sibTransId="{D486F347-21A9-4E64-8AC5-BC94C53FB944}"/>
    <dgm:cxn modelId="{2169E175-08BA-41EF-8D0D-7D8FFB80E0F9}" type="presOf" srcId="{1D3FFB45-652F-4D0B-B21C-B4B5CDF2A3B0}" destId="{E63D0D9A-F178-4D94-BE02-A9DB04200157}" srcOrd="0" destOrd="0" presId="urn:microsoft.com/office/officeart/2005/8/layout/radial2"/>
    <dgm:cxn modelId="{AABCC376-1214-4334-80BF-E4890460A4EB}" type="presOf" srcId="{B87CC962-AA17-4513-AD54-04910312C563}" destId="{0A95A46D-88F4-4CCB-9E33-E6BE406692AE}" srcOrd="0" destOrd="0" presId="urn:microsoft.com/office/officeart/2005/8/layout/radial2"/>
    <dgm:cxn modelId="{9B9C3777-AF8D-465E-97A9-BD9275FD9206}" srcId="{A0D44EEE-265D-4DAB-BE29-7C2E6C45A83C}" destId="{F17C0BD4-B339-47FD-997C-C7DE91F62E3F}" srcOrd="1" destOrd="0" parTransId="{1F1C32FF-27D6-4308-B2FC-6A2A1E259AC4}" sibTransId="{DE5E70F4-EB01-4D49-B265-F368A4BA8F63}"/>
    <dgm:cxn modelId="{10063358-8589-42D1-B2D1-FCC2832413D3}" type="presOf" srcId="{0A26DCA6-73FC-4700-BE70-6112B2C9582C}" destId="{9EEA4D65-6D31-4395-9761-FF5C19D0BF29}" srcOrd="0" destOrd="0" presId="urn:microsoft.com/office/officeart/2005/8/layout/radial2"/>
    <dgm:cxn modelId="{FB218878-018E-4346-9EFF-391F24120F03}" type="presOf" srcId="{5082766B-CA49-4BD8-9A05-AAC8F985C5AA}" destId="{FE3C6A1C-198F-40D3-9C0F-D07D44F4E869}" srcOrd="0" destOrd="1" presId="urn:microsoft.com/office/officeart/2005/8/layout/radial2"/>
    <dgm:cxn modelId="{3FB2C37D-B8E0-456C-BFCD-8B7B699B1134}" srcId="{F54579D5-5C26-4855-8F1B-8E468FDF1290}" destId="{B6D7159D-A2A7-40A8-B756-D9FC453DBFEB}" srcOrd="3" destOrd="0" parTransId="{0C196FFE-7A7B-4025-A51E-4E5FD2E17BA5}" sibTransId="{9A1253E6-5FD0-4A1C-AF89-196C1E2318F8}"/>
    <dgm:cxn modelId="{582A707E-A01A-4A81-A712-7F1805C647FC}" srcId="{A0D44EEE-265D-4DAB-BE29-7C2E6C45A83C}" destId="{762D06C0-9D72-4DA8-B118-E7E970EE2019}" srcOrd="0" destOrd="0" parTransId="{5DB0B5CD-A9AF-4BC6-B1F9-405AED4F1016}" sibTransId="{8E3D798E-EB52-43FB-B057-DC7907AC19D1}"/>
    <dgm:cxn modelId="{E1F9A47E-4958-4A28-BD5B-FCCDF2ADC94F}" type="presOf" srcId="{4A88F988-55E9-4E33-823D-CD12D8C37B3C}" destId="{FE3C6A1C-198F-40D3-9C0F-D07D44F4E869}" srcOrd="0" destOrd="0" presId="urn:microsoft.com/office/officeart/2005/8/layout/radial2"/>
    <dgm:cxn modelId="{6C4F257F-AA3A-423A-AB2A-E97885F72B3E}" type="presOf" srcId="{A222B766-6253-494B-AF58-2C64A73378A5}" destId="{B16D6E75-9AE3-46F1-B53F-E9872112C3B0}" srcOrd="0" destOrd="1" presId="urn:microsoft.com/office/officeart/2005/8/layout/radial2"/>
    <dgm:cxn modelId="{20434381-E6DE-408D-B5C8-7A3C9C72AC6F}" type="presOf" srcId="{762D06C0-9D72-4DA8-B118-E7E970EE2019}" destId="{FF8562C0-925B-4F40-AD65-4778B3624E2A}" srcOrd="0" destOrd="0" presId="urn:microsoft.com/office/officeart/2005/8/layout/radial2"/>
    <dgm:cxn modelId="{CE74C881-0555-43B4-83B8-8B21DBD971F1}" type="presOf" srcId="{79463EE5-3EDB-463B-9153-9F617964227B}" destId="{B16D6E75-9AE3-46F1-B53F-E9872112C3B0}" srcOrd="0" destOrd="0" presId="urn:microsoft.com/office/officeart/2005/8/layout/radial2"/>
    <dgm:cxn modelId="{32344482-EA21-420A-A679-BA79A61E27A1}" srcId="{A0D44EEE-265D-4DAB-BE29-7C2E6C45A83C}" destId="{F54579D5-5C26-4855-8F1B-8E468FDF1290}" srcOrd="2" destOrd="0" parTransId="{0A26DCA6-73FC-4700-BE70-6112B2C9582C}" sibTransId="{CF719440-3CD9-4F5A-9A33-DA8C1B35E626}"/>
    <dgm:cxn modelId="{88731386-610B-4496-99AA-5621DE2C37B5}" srcId="{A0D44EEE-265D-4DAB-BE29-7C2E6C45A83C}" destId="{BE24BFDA-8E4E-42FF-A0DF-498BB887B1D2}" srcOrd="5" destOrd="0" parTransId="{1D3FFB45-652F-4D0B-B21C-B4B5CDF2A3B0}" sibTransId="{DA321A7C-3201-40D8-BCC0-0F07BB095AC4}"/>
    <dgm:cxn modelId="{B831F687-E402-41A2-8FE5-558FA739E805}" srcId="{762D06C0-9D72-4DA8-B118-E7E970EE2019}" destId="{4A88F988-55E9-4E33-823D-CD12D8C37B3C}" srcOrd="0" destOrd="0" parTransId="{92CFAE44-BD45-44A6-BC06-21DE41AC064B}" sibTransId="{0C68F14A-F415-40FC-AA18-FD973D23CD98}"/>
    <dgm:cxn modelId="{7A25F790-7AD9-4F3E-B769-0C27FB298B0E}" type="presOf" srcId="{5A34F8E7-1668-4717-9E8A-2D4428E4800D}" destId="{9E01EBD3-7131-4CE2-A3B1-078084D68DF8}" srcOrd="0" destOrd="0" presId="urn:microsoft.com/office/officeart/2005/8/layout/radial2"/>
    <dgm:cxn modelId="{5D835398-4F30-47C0-AF82-FFE0F8AEC58B}" type="presOf" srcId="{201DDD1C-EB0C-49D9-888A-23B6F7DC78CE}" destId="{66824549-1763-494A-8441-9E9CA1A65C7D}" srcOrd="0" destOrd="1" presId="urn:microsoft.com/office/officeart/2005/8/layout/radial2"/>
    <dgm:cxn modelId="{860BD0A3-B11A-4A45-99D6-98DE40417771}" type="presOf" srcId="{5DB0B5CD-A9AF-4BC6-B1F9-405AED4F1016}" destId="{210D9331-8A77-4D3F-ACB3-ACE81D078D0F}" srcOrd="0" destOrd="0" presId="urn:microsoft.com/office/officeart/2005/8/layout/radial2"/>
    <dgm:cxn modelId="{909F8AB0-E3B0-48FA-AADC-7F7E50BA73EF}" srcId="{762D06C0-9D72-4DA8-B118-E7E970EE2019}" destId="{5082766B-CA49-4BD8-9A05-AAC8F985C5AA}" srcOrd="1" destOrd="0" parTransId="{EFCC2873-3CEF-4169-81DB-8C3A306EF0D9}" sibTransId="{598255BF-5AC3-44DA-9DF2-43F856E24D0F}"/>
    <dgm:cxn modelId="{2AD50CD2-A19B-40B2-986C-DA0833953D18}" srcId="{BE24BFDA-8E4E-42FF-A0DF-498BB887B1D2}" destId="{79463EE5-3EDB-463B-9153-9F617964227B}" srcOrd="0" destOrd="0" parTransId="{ED032B3D-A3DA-4769-BCCB-A952235FF62E}" sibTransId="{C6D5A5C0-A806-4D50-95DB-B9631172812F}"/>
    <dgm:cxn modelId="{0219BED4-E175-413F-B77C-3541B9D1831F}" type="presOf" srcId="{C5744D99-C25C-4981-8B8D-EE8FF55726BB}" destId="{66824549-1763-494A-8441-9E9CA1A65C7D}" srcOrd="0" destOrd="4" presId="urn:microsoft.com/office/officeart/2005/8/layout/radial2"/>
    <dgm:cxn modelId="{E2F8F8D4-11EA-4C84-83E5-4E47CFD24445}" srcId="{4DDB8FB3-EA0D-4625-940C-858148AD4EFB}" destId="{B87CC962-AA17-4513-AD54-04910312C563}" srcOrd="0" destOrd="0" parTransId="{3D8CF96B-69E7-4244-8360-EBEB944E1DF0}" sibTransId="{A483D5FC-7C37-4E8D-9466-B5B531871488}"/>
    <dgm:cxn modelId="{D564A6DC-4B6E-49C0-981C-D792BF584D87}" type="presOf" srcId="{F1072C6D-4D99-4233-8165-52CDF5D15CF7}" destId="{51EC5DBD-F51D-4FCE-8E10-56CFF2FDD787}" srcOrd="0" destOrd="0" presId="urn:microsoft.com/office/officeart/2005/8/layout/radial2"/>
    <dgm:cxn modelId="{55C3EADF-24BB-44DC-9FCC-9C9E17FD1C15}" srcId="{F1072C6D-4D99-4233-8165-52CDF5D15CF7}" destId="{6619E349-FA17-4929-9856-8069629A0758}" srcOrd="0" destOrd="0" parTransId="{34175177-56EA-4C83-B3B7-2AD815308AEC}" sibTransId="{36697CAA-BF34-4E1B-9D71-BDF3666A02AC}"/>
    <dgm:cxn modelId="{FC2522E5-CA56-4046-A747-B8FF49BBEC81}" srcId="{A0D44EEE-265D-4DAB-BE29-7C2E6C45A83C}" destId="{4DDB8FB3-EA0D-4625-940C-858148AD4EFB}" srcOrd="4" destOrd="0" parTransId="{5A34F8E7-1668-4717-9E8A-2D4428E4800D}" sibTransId="{EC7AF2B7-8F09-4331-AF19-A2FD0A762DFC}"/>
    <dgm:cxn modelId="{28F06AE6-9507-4EC4-BF52-2D142EB0C270}" srcId="{A0D44EEE-265D-4DAB-BE29-7C2E6C45A83C}" destId="{F1072C6D-4D99-4233-8165-52CDF5D15CF7}" srcOrd="3" destOrd="0" parTransId="{E583691C-329C-40A9-A2E2-62B2EE71194F}" sibTransId="{CC3B5B9E-2665-42FA-9671-CB4F2D4CEF71}"/>
    <dgm:cxn modelId="{5C5C43FD-747A-43DF-A4E2-033BCF874CDC}" type="presOf" srcId="{F17C0BD4-B339-47FD-997C-C7DE91F62E3F}" destId="{2177846C-A2F2-4B5C-A49D-BF61614BAE53}" srcOrd="0" destOrd="0" presId="urn:microsoft.com/office/officeart/2005/8/layout/radial2"/>
    <dgm:cxn modelId="{0110DBF2-8FC9-4549-99FF-13450C5CA720}" type="presParOf" srcId="{4BF10A34-E889-423F-AF25-B55FF5307C54}" destId="{F7481529-2B9E-48FE-B6E5-C1DC35030A9C}" srcOrd="0" destOrd="0" presId="urn:microsoft.com/office/officeart/2005/8/layout/radial2"/>
    <dgm:cxn modelId="{F812867A-E950-42A8-B73C-DC8D84BF2BEB}" type="presParOf" srcId="{F7481529-2B9E-48FE-B6E5-C1DC35030A9C}" destId="{3CEE2529-5F6E-485E-B1E4-0EF41395585A}" srcOrd="0" destOrd="0" presId="urn:microsoft.com/office/officeart/2005/8/layout/radial2"/>
    <dgm:cxn modelId="{E66FF818-4D87-495B-B7B6-5353E001B7AA}" type="presParOf" srcId="{3CEE2529-5F6E-485E-B1E4-0EF41395585A}" destId="{6295EE30-A0CE-4640-A555-CCBD38E13800}" srcOrd="0" destOrd="0" presId="urn:microsoft.com/office/officeart/2005/8/layout/radial2"/>
    <dgm:cxn modelId="{6EA4F71E-68BF-454F-AA7C-A3E451550F96}" type="presParOf" srcId="{3CEE2529-5F6E-485E-B1E4-0EF41395585A}" destId="{5B433473-4387-4F10-9F7E-0044997B2D1D}" srcOrd="1" destOrd="0" presId="urn:microsoft.com/office/officeart/2005/8/layout/radial2"/>
    <dgm:cxn modelId="{4930142F-1943-49F9-8C6C-29385342ABD3}" type="presParOf" srcId="{F7481529-2B9E-48FE-B6E5-C1DC35030A9C}" destId="{210D9331-8A77-4D3F-ACB3-ACE81D078D0F}" srcOrd="1" destOrd="0" presId="urn:microsoft.com/office/officeart/2005/8/layout/radial2"/>
    <dgm:cxn modelId="{A655791A-01DB-4E5B-BDE7-B9DF286B635B}" type="presParOf" srcId="{F7481529-2B9E-48FE-B6E5-C1DC35030A9C}" destId="{49C582F5-0274-443C-95A1-BAD8DFF1CB21}" srcOrd="2" destOrd="0" presId="urn:microsoft.com/office/officeart/2005/8/layout/radial2"/>
    <dgm:cxn modelId="{173522A7-9B59-4DD0-8350-0E3C356DB42A}" type="presParOf" srcId="{49C582F5-0274-443C-95A1-BAD8DFF1CB21}" destId="{FF8562C0-925B-4F40-AD65-4778B3624E2A}" srcOrd="0" destOrd="0" presId="urn:microsoft.com/office/officeart/2005/8/layout/radial2"/>
    <dgm:cxn modelId="{73800B5A-1E6D-47D9-8A26-F5FB5343BB1F}" type="presParOf" srcId="{49C582F5-0274-443C-95A1-BAD8DFF1CB21}" destId="{FE3C6A1C-198F-40D3-9C0F-D07D44F4E869}" srcOrd="1" destOrd="0" presId="urn:microsoft.com/office/officeart/2005/8/layout/radial2"/>
    <dgm:cxn modelId="{6FDC7968-4E43-442B-A039-F1310AA3BE46}" type="presParOf" srcId="{F7481529-2B9E-48FE-B6E5-C1DC35030A9C}" destId="{A7907A2B-625C-407F-BF40-264922FC7CB8}" srcOrd="3" destOrd="0" presId="urn:microsoft.com/office/officeart/2005/8/layout/radial2"/>
    <dgm:cxn modelId="{C5AF970C-818C-4CEB-9964-3F98A4153904}" type="presParOf" srcId="{F7481529-2B9E-48FE-B6E5-C1DC35030A9C}" destId="{E14914E2-DD4E-470D-8D31-61875D30115C}" srcOrd="4" destOrd="0" presId="urn:microsoft.com/office/officeart/2005/8/layout/radial2"/>
    <dgm:cxn modelId="{702C25BB-BE35-418C-BB37-023ED84B7F1B}" type="presParOf" srcId="{E14914E2-DD4E-470D-8D31-61875D30115C}" destId="{2177846C-A2F2-4B5C-A49D-BF61614BAE53}" srcOrd="0" destOrd="0" presId="urn:microsoft.com/office/officeart/2005/8/layout/radial2"/>
    <dgm:cxn modelId="{9996AC15-BE32-44FF-BB93-2723061F70C5}" type="presParOf" srcId="{E14914E2-DD4E-470D-8D31-61875D30115C}" destId="{BB501873-227F-4F59-A273-09BC80B3AED9}" srcOrd="1" destOrd="0" presId="urn:microsoft.com/office/officeart/2005/8/layout/radial2"/>
    <dgm:cxn modelId="{86F5D194-11C1-438E-A321-7A6BE4936206}" type="presParOf" srcId="{F7481529-2B9E-48FE-B6E5-C1DC35030A9C}" destId="{9EEA4D65-6D31-4395-9761-FF5C19D0BF29}" srcOrd="5" destOrd="0" presId="urn:microsoft.com/office/officeart/2005/8/layout/radial2"/>
    <dgm:cxn modelId="{A725B2D9-D283-4A13-A8A1-338EF0483081}" type="presParOf" srcId="{F7481529-2B9E-48FE-B6E5-C1DC35030A9C}" destId="{C052E4E5-87D6-4B9C-A3FE-41C5D4D1ED8A}" srcOrd="6" destOrd="0" presId="urn:microsoft.com/office/officeart/2005/8/layout/radial2"/>
    <dgm:cxn modelId="{D978579C-6E13-4B52-BED6-85018116BF2F}" type="presParOf" srcId="{C052E4E5-87D6-4B9C-A3FE-41C5D4D1ED8A}" destId="{ECEBF956-C0D8-46FA-A9BF-3ECCE7567C9B}" srcOrd="0" destOrd="0" presId="urn:microsoft.com/office/officeart/2005/8/layout/radial2"/>
    <dgm:cxn modelId="{9840363C-6FA8-4E5E-82A0-14BBE675EDC0}" type="presParOf" srcId="{C052E4E5-87D6-4B9C-A3FE-41C5D4D1ED8A}" destId="{66824549-1763-494A-8441-9E9CA1A65C7D}" srcOrd="1" destOrd="0" presId="urn:microsoft.com/office/officeart/2005/8/layout/radial2"/>
    <dgm:cxn modelId="{693BC319-9253-47B6-B3F3-DDFE32BEF43E}" type="presParOf" srcId="{F7481529-2B9E-48FE-B6E5-C1DC35030A9C}" destId="{6980F4C3-4AEF-4CBD-9275-A4A35366E457}" srcOrd="7" destOrd="0" presId="urn:microsoft.com/office/officeart/2005/8/layout/radial2"/>
    <dgm:cxn modelId="{C1CB3A5D-4F38-4043-8582-6DCB6B1E7129}" type="presParOf" srcId="{F7481529-2B9E-48FE-B6E5-C1DC35030A9C}" destId="{D03C96A8-FF42-43C6-AB00-E9283CE8D64C}" srcOrd="8" destOrd="0" presId="urn:microsoft.com/office/officeart/2005/8/layout/radial2"/>
    <dgm:cxn modelId="{2547D3B0-4A93-4BA3-8F09-A772FCB51A34}" type="presParOf" srcId="{D03C96A8-FF42-43C6-AB00-E9283CE8D64C}" destId="{51EC5DBD-F51D-4FCE-8E10-56CFF2FDD787}" srcOrd="0" destOrd="0" presId="urn:microsoft.com/office/officeart/2005/8/layout/radial2"/>
    <dgm:cxn modelId="{696F338A-6432-4657-83A2-DFCF8848A33C}" type="presParOf" srcId="{D03C96A8-FF42-43C6-AB00-E9283CE8D64C}" destId="{5D46D4C0-11D5-45EE-9236-08E24F2FAE0D}" srcOrd="1" destOrd="0" presId="urn:microsoft.com/office/officeart/2005/8/layout/radial2"/>
    <dgm:cxn modelId="{F2C910B7-FCFB-4F1E-B165-2B791D6CA766}" type="presParOf" srcId="{F7481529-2B9E-48FE-B6E5-C1DC35030A9C}" destId="{9E01EBD3-7131-4CE2-A3B1-078084D68DF8}" srcOrd="9" destOrd="0" presId="urn:microsoft.com/office/officeart/2005/8/layout/radial2"/>
    <dgm:cxn modelId="{EA7DBB18-295C-4289-8195-C6BC365CEB53}" type="presParOf" srcId="{F7481529-2B9E-48FE-B6E5-C1DC35030A9C}" destId="{F6433E7C-D4F6-4DE4-ACB3-0BAAB0D5A258}" srcOrd="10" destOrd="0" presId="urn:microsoft.com/office/officeart/2005/8/layout/radial2"/>
    <dgm:cxn modelId="{4BA86EE4-8B0C-4C14-889C-91364C7CADDD}" type="presParOf" srcId="{F6433E7C-D4F6-4DE4-ACB3-0BAAB0D5A258}" destId="{72D6E876-1F76-477B-9D6C-984A64C8F1C2}" srcOrd="0" destOrd="0" presId="urn:microsoft.com/office/officeart/2005/8/layout/radial2"/>
    <dgm:cxn modelId="{A742EDFE-DA93-4604-84C0-66E8460F62FC}" type="presParOf" srcId="{F6433E7C-D4F6-4DE4-ACB3-0BAAB0D5A258}" destId="{0A95A46D-88F4-4CCB-9E33-E6BE406692AE}" srcOrd="1" destOrd="0" presId="urn:microsoft.com/office/officeart/2005/8/layout/radial2"/>
    <dgm:cxn modelId="{D50F7711-7F96-4E0E-9D23-B96EEF34824F}" type="presParOf" srcId="{F7481529-2B9E-48FE-B6E5-C1DC35030A9C}" destId="{E63D0D9A-F178-4D94-BE02-A9DB04200157}" srcOrd="11" destOrd="0" presId="urn:microsoft.com/office/officeart/2005/8/layout/radial2"/>
    <dgm:cxn modelId="{7ABF438D-8785-4D63-AD3E-20A75FDC7A6D}" type="presParOf" srcId="{F7481529-2B9E-48FE-B6E5-C1DC35030A9C}" destId="{94245BC1-D3E8-485A-9125-A6D6A267E8A5}" srcOrd="12" destOrd="0" presId="urn:microsoft.com/office/officeart/2005/8/layout/radial2"/>
    <dgm:cxn modelId="{6F357B9D-BB41-4EC8-9691-4341898BB564}" type="presParOf" srcId="{94245BC1-D3E8-485A-9125-A6D6A267E8A5}" destId="{7C143C66-26FC-4252-8305-C716CD3D4809}" srcOrd="0" destOrd="0" presId="urn:microsoft.com/office/officeart/2005/8/layout/radial2"/>
    <dgm:cxn modelId="{9222AC90-0A8D-4148-840A-C8A72C3B53DF}" type="presParOf" srcId="{94245BC1-D3E8-485A-9125-A6D6A267E8A5}" destId="{B16D6E75-9AE3-46F1-B53F-E9872112C3B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E70ECA-3C59-4D9E-8D51-A057C34D0560}" type="doc">
      <dgm:prSet loTypeId="urn:microsoft.com/office/officeart/2005/8/layout/equation2" loCatId="process" qsTypeId="urn:microsoft.com/office/officeart/2005/8/quickstyle/simple5" qsCatId="simple" csTypeId="urn:microsoft.com/office/officeart/2005/8/colors/colorful3" csCatId="colorful" phldr="1"/>
      <dgm:spPr/>
    </dgm:pt>
    <dgm:pt modelId="{1949B16E-2B22-45B7-82B2-9BAD2A671D10}">
      <dgm:prSet phldrT="[Text]"/>
      <dgm:spPr/>
      <dgm:t>
        <a:bodyPr/>
        <a:lstStyle/>
        <a:p>
          <a:r>
            <a:rPr lang="en-US" b="1"/>
            <a:t>Occupancy</a:t>
          </a:r>
        </a:p>
      </dgm:t>
    </dgm:pt>
    <dgm:pt modelId="{ACD2CE1A-5797-4425-8B15-FAA7F50F02F4}" type="parTrans" cxnId="{FB04170A-BD24-4C83-9D18-7F292C499C5F}">
      <dgm:prSet/>
      <dgm:spPr/>
      <dgm:t>
        <a:bodyPr/>
        <a:lstStyle/>
        <a:p>
          <a:endParaRPr lang="en-US" b="1"/>
        </a:p>
      </dgm:t>
    </dgm:pt>
    <dgm:pt modelId="{F94EA8EA-BDE2-45BC-BE73-3DEBB08184F8}" type="sibTrans" cxnId="{FB04170A-BD24-4C83-9D18-7F292C499C5F}">
      <dgm:prSet/>
      <dgm:spPr/>
      <dgm:t>
        <a:bodyPr/>
        <a:lstStyle/>
        <a:p>
          <a:endParaRPr lang="en-US" b="1"/>
        </a:p>
      </dgm:t>
    </dgm:pt>
    <dgm:pt modelId="{A12EE973-CD60-42A2-82F8-DF0B822758E3}">
      <dgm:prSet phldrT="[Text]"/>
      <dgm:spPr/>
      <dgm:t>
        <a:bodyPr/>
        <a:lstStyle/>
        <a:p>
          <a:r>
            <a:rPr lang="en-US" b="1"/>
            <a:t>Requirements</a:t>
          </a:r>
        </a:p>
      </dgm:t>
    </dgm:pt>
    <dgm:pt modelId="{E6BF85DE-6C9F-42D0-BD77-ECA82A91D716}" type="parTrans" cxnId="{90D257FC-DFB4-4628-B96C-319B8EFB451D}">
      <dgm:prSet/>
      <dgm:spPr/>
      <dgm:t>
        <a:bodyPr/>
        <a:lstStyle/>
        <a:p>
          <a:endParaRPr lang="en-US" b="1"/>
        </a:p>
      </dgm:t>
    </dgm:pt>
    <dgm:pt modelId="{0A88ACD8-3E31-456E-B4D9-45ED210F4768}" type="sibTrans" cxnId="{90D257FC-DFB4-4628-B96C-319B8EFB451D}">
      <dgm:prSet/>
      <dgm:spPr/>
      <dgm:t>
        <a:bodyPr/>
        <a:lstStyle/>
        <a:p>
          <a:endParaRPr lang="en-US" b="1"/>
        </a:p>
      </dgm:t>
    </dgm:pt>
    <dgm:pt modelId="{05FD52F6-6893-44C3-BF57-835C33E9F2B1}">
      <dgm:prSet phldrT="[Text]"/>
      <dgm:spPr/>
      <dgm:t>
        <a:bodyPr/>
        <a:lstStyle/>
        <a:p>
          <a:r>
            <a:rPr lang="en-US" b="1"/>
            <a:t>Refrigeration System</a:t>
          </a:r>
        </a:p>
      </dgm:t>
    </dgm:pt>
    <dgm:pt modelId="{6AB6FBA4-42A5-4A5D-99B8-647A2717511B}" type="parTrans" cxnId="{2493284C-576B-4ED2-969D-4BEAF6E62232}">
      <dgm:prSet/>
      <dgm:spPr/>
      <dgm:t>
        <a:bodyPr/>
        <a:lstStyle/>
        <a:p>
          <a:endParaRPr lang="en-US" b="1"/>
        </a:p>
      </dgm:t>
    </dgm:pt>
    <dgm:pt modelId="{F9047EB8-94D1-4B45-8238-2800581341F3}" type="sibTrans" cxnId="{2493284C-576B-4ED2-969D-4BEAF6E62232}">
      <dgm:prSet/>
      <dgm:spPr/>
      <dgm:t>
        <a:bodyPr/>
        <a:lstStyle/>
        <a:p>
          <a:endParaRPr lang="en-US" b="1"/>
        </a:p>
      </dgm:t>
    </dgm:pt>
    <dgm:pt modelId="{EC67B53B-FCFF-4404-B22E-A69E0A10ACB9}">
      <dgm:prSet phldrT="[Text]"/>
      <dgm:spPr/>
      <dgm:t>
        <a:bodyPr/>
        <a:lstStyle/>
        <a:p>
          <a:r>
            <a:rPr lang="en-US" b="1"/>
            <a:t>Safety Group</a:t>
          </a:r>
        </a:p>
      </dgm:t>
    </dgm:pt>
    <dgm:pt modelId="{BCD73943-79E8-4C0B-B5D3-9899A7F1EDB8}" type="parTrans" cxnId="{3FA28929-32EE-4AAE-9552-BEF638A053CE}">
      <dgm:prSet/>
      <dgm:spPr/>
      <dgm:t>
        <a:bodyPr/>
        <a:lstStyle/>
        <a:p>
          <a:endParaRPr lang="en-US"/>
        </a:p>
      </dgm:t>
    </dgm:pt>
    <dgm:pt modelId="{D0DB6CF9-40ED-4405-87B8-1EE1A11D3434}" type="sibTrans" cxnId="{3FA28929-32EE-4AAE-9552-BEF638A053CE}">
      <dgm:prSet/>
      <dgm:spPr/>
      <dgm:t>
        <a:bodyPr/>
        <a:lstStyle/>
        <a:p>
          <a:endParaRPr lang="en-US"/>
        </a:p>
      </dgm:t>
    </dgm:pt>
    <dgm:pt modelId="{564456B5-99DF-4C0D-8B83-1ECE901E0D70}" type="pres">
      <dgm:prSet presAssocID="{D9E70ECA-3C59-4D9E-8D51-A057C34D0560}" presName="Name0" presStyleCnt="0">
        <dgm:presLayoutVars>
          <dgm:dir/>
          <dgm:resizeHandles val="exact"/>
        </dgm:presLayoutVars>
      </dgm:prSet>
      <dgm:spPr/>
    </dgm:pt>
    <dgm:pt modelId="{802DD1FB-2320-4200-93BD-7B1912B34864}" type="pres">
      <dgm:prSet presAssocID="{D9E70ECA-3C59-4D9E-8D51-A057C34D0560}" presName="vNodes" presStyleCnt="0"/>
      <dgm:spPr/>
    </dgm:pt>
    <dgm:pt modelId="{1A1EC756-10CF-4C13-85A7-37BD4AE4BDC4}" type="pres">
      <dgm:prSet presAssocID="{1949B16E-2B22-45B7-82B2-9BAD2A671D10}" presName="node" presStyleLbl="node1" presStyleIdx="0" presStyleCnt="4">
        <dgm:presLayoutVars>
          <dgm:bulletEnabled val="1"/>
        </dgm:presLayoutVars>
      </dgm:prSet>
      <dgm:spPr/>
    </dgm:pt>
    <dgm:pt modelId="{7C5FDF1B-AAF2-4540-9289-666D5A419CE8}" type="pres">
      <dgm:prSet presAssocID="{F94EA8EA-BDE2-45BC-BE73-3DEBB08184F8}" presName="spacerT" presStyleCnt="0"/>
      <dgm:spPr/>
    </dgm:pt>
    <dgm:pt modelId="{81083708-97EF-4C9D-B393-B504F93EF2E9}" type="pres">
      <dgm:prSet presAssocID="{F94EA8EA-BDE2-45BC-BE73-3DEBB08184F8}" presName="sibTrans" presStyleLbl="sibTrans2D1" presStyleIdx="0" presStyleCnt="3"/>
      <dgm:spPr/>
    </dgm:pt>
    <dgm:pt modelId="{AD403B36-76D7-42DE-B236-3415E9D22F72}" type="pres">
      <dgm:prSet presAssocID="{F94EA8EA-BDE2-45BC-BE73-3DEBB08184F8}" presName="spacerB" presStyleCnt="0"/>
      <dgm:spPr/>
    </dgm:pt>
    <dgm:pt modelId="{C7EC5D28-9622-4AFB-A48A-268E403CC0B5}" type="pres">
      <dgm:prSet presAssocID="{05FD52F6-6893-44C3-BF57-835C33E9F2B1}" presName="node" presStyleLbl="node1" presStyleIdx="1" presStyleCnt="4">
        <dgm:presLayoutVars>
          <dgm:bulletEnabled val="1"/>
        </dgm:presLayoutVars>
      </dgm:prSet>
      <dgm:spPr/>
    </dgm:pt>
    <dgm:pt modelId="{81F57752-F27C-4E04-9C1F-D02CF8401AA4}" type="pres">
      <dgm:prSet presAssocID="{F9047EB8-94D1-4B45-8238-2800581341F3}" presName="spacerT" presStyleCnt="0"/>
      <dgm:spPr/>
    </dgm:pt>
    <dgm:pt modelId="{9B23A48D-61F4-4557-8FB3-BBDA050C800E}" type="pres">
      <dgm:prSet presAssocID="{F9047EB8-94D1-4B45-8238-2800581341F3}" presName="sibTrans" presStyleLbl="sibTrans2D1" presStyleIdx="1" presStyleCnt="3"/>
      <dgm:spPr/>
    </dgm:pt>
    <dgm:pt modelId="{ECC8499C-8D9C-4596-9AB4-D8A033D50660}" type="pres">
      <dgm:prSet presAssocID="{F9047EB8-94D1-4B45-8238-2800581341F3}" presName="spacerB" presStyleCnt="0"/>
      <dgm:spPr/>
    </dgm:pt>
    <dgm:pt modelId="{4A2B7CCC-D032-4F6F-AF38-D1B36CC480A0}" type="pres">
      <dgm:prSet presAssocID="{EC67B53B-FCFF-4404-B22E-A69E0A10ACB9}" presName="node" presStyleLbl="node1" presStyleIdx="2" presStyleCnt="4">
        <dgm:presLayoutVars>
          <dgm:bulletEnabled val="1"/>
        </dgm:presLayoutVars>
      </dgm:prSet>
      <dgm:spPr/>
    </dgm:pt>
    <dgm:pt modelId="{553EFF90-3CAA-45B3-B3AD-C2093DA84A29}" type="pres">
      <dgm:prSet presAssocID="{D9E70ECA-3C59-4D9E-8D51-A057C34D0560}" presName="sibTransLast" presStyleLbl="sibTrans2D1" presStyleIdx="2" presStyleCnt="3"/>
      <dgm:spPr/>
    </dgm:pt>
    <dgm:pt modelId="{50FF6F53-7E3A-4B93-B70B-2CCBAE85DF3B}" type="pres">
      <dgm:prSet presAssocID="{D9E70ECA-3C59-4D9E-8D51-A057C34D0560}" presName="connectorText" presStyleLbl="sibTrans2D1" presStyleIdx="2" presStyleCnt="3"/>
      <dgm:spPr/>
    </dgm:pt>
    <dgm:pt modelId="{71E48382-0365-43D8-A8FA-8D434A56EDE7}" type="pres">
      <dgm:prSet presAssocID="{D9E70ECA-3C59-4D9E-8D51-A057C34D0560}" presName="lastNode" presStyleLbl="node1" presStyleIdx="3" presStyleCnt="4">
        <dgm:presLayoutVars>
          <dgm:bulletEnabled val="1"/>
        </dgm:presLayoutVars>
      </dgm:prSet>
      <dgm:spPr/>
    </dgm:pt>
  </dgm:ptLst>
  <dgm:cxnLst>
    <dgm:cxn modelId="{31633300-28C9-44FF-9451-3253190A73A6}" type="presOf" srcId="{F94EA8EA-BDE2-45BC-BE73-3DEBB08184F8}" destId="{81083708-97EF-4C9D-B393-B504F93EF2E9}" srcOrd="0" destOrd="0" presId="urn:microsoft.com/office/officeart/2005/8/layout/equation2"/>
    <dgm:cxn modelId="{FB04170A-BD24-4C83-9D18-7F292C499C5F}" srcId="{D9E70ECA-3C59-4D9E-8D51-A057C34D0560}" destId="{1949B16E-2B22-45B7-82B2-9BAD2A671D10}" srcOrd="0" destOrd="0" parTransId="{ACD2CE1A-5797-4425-8B15-FAA7F50F02F4}" sibTransId="{F94EA8EA-BDE2-45BC-BE73-3DEBB08184F8}"/>
    <dgm:cxn modelId="{3FA28929-32EE-4AAE-9552-BEF638A053CE}" srcId="{D9E70ECA-3C59-4D9E-8D51-A057C34D0560}" destId="{EC67B53B-FCFF-4404-B22E-A69E0A10ACB9}" srcOrd="2" destOrd="0" parTransId="{BCD73943-79E8-4C0B-B5D3-9899A7F1EDB8}" sibTransId="{D0DB6CF9-40ED-4405-87B8-1EE1A11D3434}"/>
    <dgm:cxn modelId="{2F4D2C31-41E0-4EBD-B1A0-55D9880F4713}" type="presOf" srcId="{EC67B53B-FCFF-4404-B22E-A69E0A10ACB9}" destId="{4A2B7CCC-D032-4F6F-AF38-D1B36CC480A0}" srcOrd="0" destOrd="0" presId="urn:microsoft.com/office/officeart/2005/8/layout/equation2"/>
    <dgm:cxn modelId="{26606940-6DE8-4055-A192-E0D71C80A738}" type="presOf" srcId="{05FD52F6-6893-44C3-BF57-835C33E9F2B1}" destId="{C7EC5D28-9622-4AFB-A48A-268E403CC0B5}" srcOrd="0" destOrd="0" presId="urn:microsoft.com/office/officeart/2005/8/layout/equation2"/>
    <dgm:cxn modelId="{2493284C-576B-4ED2-969D-4BEAF6E62232}" srcId="{D9E70ECA-3C59-4D9E-8D51-A057C34D0560}" destId="{05FD52F6-6893-44C3-BF57-835C33E9F2B1}" srcOrd="1" destOrd="0" parTransId="{6AB6FBA4-42A5-4A5D-99B8-647A2717511B}" sibTransId="{F9047EB8-94D1-4B45-8238-2800581341F3}"/>
    <dgm:cxn modelId="{7E54B28E-134C-40BF-BF6B-512CD89CFDA6}" type="presOf" srcId="{D0DB6CF9-40ED-4405-87B8-1EE1A11D3434}" destId="{553EFF90-3CAA-45B3-B3AD-C2093DA84A29}" srcOrd="0" destOrd="0" presId="urn:microsoft.com/office/officeart/2005/8/layout/equation2"/>
    <dgm:cxn modelId="{B2B6D28F-7ECD-4194-9636-141748AB93FF}" type="presOf" srcId="{A12EE973-CD60-42A2-82F8-DF0B822758E3}" destId="{71E48382-0365-43D8-A8FA-8D434A56EDE7}" srcOrd="0" destOrd="0" presId="urn:microsoft.com/office/officeart/2005/8/layout/equation2"/>
    <dgm:cxn modelId="{42806BA6-1B0E-4E52-A4B2-10B0A9E9BF44}" type="presOf" srcId="{F9047EB8-94D1-4B45-8238-2800581341F3}" destId="{9B23A48D-61F4-4557-8FB3-BBDA050C800E}" srcOrd="0" destOrd="0" presId="urn:microsoft.com/office/officeart/2005/8/layout/equation2"/>
    <dgm:cxn modelId="{4745EEA6-1416-409C-85C0-91CCF2B15D43}" type="presOf" srcId="{D9E70ECA-3C59-4D9E-8D51-A057C34D0560}" destId="{564456B5-99DF-4C0D-8B83-1ECE901E0D70}" srcOrd="0" destOrd="0" presId="urn:microsoft.com/office/officeart/2005/8/layout/equation2"/>
    <dgm:cxn modelId="{5A4D1DB4-BB3A-4569-866B-CBF0B001BDD9}" type="presOf" srcId="{1949B16E-2B22-45B7-82B2-9BAD2A671D10}" destId="{1A1EC756-10CF-4C13-85A7-37BD4AE4BDC4}" srcOrd="0" destOrd="0" presId="urn:microsoft.com/office/officeart/2005/8/layout/equation2"/>
    <dgm:cxn modelId="{D89536F4-CDCD-449A-880D-27FAA26C065A}" type="presOf" srcId="{D0DB6CF9-40ED-4405-87B8-1EE1A11D3434}" destId="{50FF6F53-7E3A-4B93-B70B-2CCBAE85DF3B}" srcOrd="1" destOrd="0" presId="urn:microsoft.com/office/officeart/2005/8/layout/equation2"/>
    <dgm:cxn modelId="{90D257FC-DFB4-4628-B96C-319B8EFB451D}" srcId="{D9E70ECA-3C59-4D9E-8D51-A057C34D0560}" destId="{A12EE973-CD60-42A2-82F8-DF0B822758E3}" srcOrd="3" destOrd="0" parTransId="{E6BF85DE-6C9F-42D0-BD77-ECA82A91D716}" sibTransId="{0A88ACD8-3E31-456E-B4D9-45ED210F4768}"/>
    <dgm:cxn modelId="{2D347193-3BA2-4825-8F19-C22CF3B962BB}" type="presParOf" srcId="{564456B5-99DF-4C0D-8B83-1ECE901E0D70}" destId="{802DD1FB-2320-4200-93BD-7B1912B34864}" srcOrd="0" destOrd="0" presId="urn:microsoft.com/office/officeart/2005/8/layout/equation2"/>
    <dgm:cxn modelId="{AB9E3167-3BAB-4FF8-80FA-F6E4A953CA5C}" type="presParOf" srcId="{802DD1FB-2320-4200-93BD-7B1912B34864}" destId="{1A1EC756-10CF-4C13-85A7-37BD4AE4BDC4}" srcOrd="0" destOrd="0" presId="urn:microsoft.com/office/officeart/2005/8/layout/equation2"/>
    <dgm:cxn modelId="{49F4A277-9BD9-4BFB-A3D0-AC9A18796EB2}" type="presParOf" srcId="{802DD1FB-2320-4200-93BD-7B1912B34864}" destId="{7C5FDF1B-AAF2-4540-9289-666D5A419CE8}" srcOrd="1" destOrd="0" presId="urn:microsoft.com/office/officeart/2005/8/layout/equation2"/>
    <dgm:cxn modelId="{B32BD987-BA4C-471D-9589-1FAA40DA24F4}" type="presParOf" srcId="{802DD1FB-2320-4200-93BD-7B1912B34864}" destId="{81083708-97EF-4C9D-B393-B504F93EF2E9}" srcOrd="2" destOrd="0" presId="urn:microsoft.com/office/officeart/2005/8/layout/equation2"/>
    <dgm:cxn modelId="{DE63E38C-BAEE-4044-94B6-59711562E1F5}" type="presParOf" srcId="{802DD1FB-2320-4200-93BD-7B1912B34864}" destId="{AD403B36-76D7-42DE-B236-3415E9D22F72}" srcOrd="3" destOrd="0" presId="urn:microsoft.com/office/officeart/2005/8/layout/equation2"/>
    <dgm:cxn modelId="{A59D6796-7D3B-4E7D-9BD6-38DC3A172E3C}" type="presParOf" srcId="{802DD1FB-2320-4200-93BD-7B1912B34864}" destId="{C7EC5D28-9622-4AFB-A48A-268E403CC0B5}" srcOrd="4" destOrd="0" presId="urn:microsoft.com/office/officeart/2005/8/layout/equation2"/>
    <dgm:cxn modelId="{983543AE-121A-4CF3-91E5-77FB8CF03F49}" type="presParOf" srcId="{802DD1FB-2320-4200-93BD-7B1912B34864}" destId="{81F57752-F27C-4E04-9C1F-D02CF8401AA4}" srcOrd="5" destOrd="0" presId="urn:microsoft.com/office/officeart/2005/8/layout/equation2"/>
    <dgm:cxn modelId="{F050A421-A51B-4D01-A09C-84E031B3E048}" type="presParOf" srcId="{802DD1FB-2320-4200-93BD-7B1912B34864}" destId="{9B23A48D-61F4-4557-8FB3-BBDA050C800E}" srcOrd="6" destOrd="0" presId="urn:microsoft.com/office/officeart/2005/8/layout/equation2"/>
    <dgm:cxn modelId="{0040BB24-A60A-414B-85ED-986319FACA4A}" type="presParOf" srcId="{802DD1FB-2320-4200-93BD-7B1912B34864}" destId="{ECC8499C-8D9C-4596-9AB4-D8A033D50660}" srcOrd="7" destOrd="0" presId="urn:microsoft.com/office/officeart/2005/8/layout/equation2"/>
    <dgm:cxn modelId="{50AE541E-3CAF-4AC7-A917-6D9195C59133}" type="presParOf" srcId="{802DD1FB-2320-4200-93BD-7B1912B34864}" destId="{4A2B7CCC-D032-4F6F-AF38-D1B36CC480A0}" srcOrd="8" destOrd="0" presId="urn:microsoft.com/office/officeart/2005/8/layout/equation2"/>
    <dgm:cxn modelId="{1CE4CA83-7D5A-4751-A6A3-EE4DD3EE0EC8}" type="presParOf" srcId="{564456B5-99DF-4C0D-8B83-1ECE901E0D70}" destId="{553EFF90-3CAA-45B3-B3AD-C2093DA84A29}" srcOrd="1" destOrd="0" presId="urn:microsoft.com/office/officeart/2005/8/layout/equation2"/>
    <dgm:cxn modelId="{4C728BD2-72E4-46EE-9D3E-C9D738C5F2D3}" type="presParOf" srcId="{553EFF90-3CAA-45B3-B3AD-C2093DA84A29}" destId="{50FF6F53-7E3A-4B93-B70B-2CCBAE85DF3B}" srcOrd="0" destOrd="0" presId="urn:microsoft.com/office/officeart/2005/8/layout/equation2"/>
    <dgm:cxn modelId="{857482F0-F2E0-4FC1-AEA8-8C2EE7731CD5}" type="presParOf" srcId="{564456B5-99DF-4C0D-8B83-1ECE901E0D70}" destId="{71E48382-0365-43D8-A8FA-8D434A56EDE7}"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201EA2-C472-4C68-A8C6-8ADEFB31001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9C4534E-7B60-4393-84F2-EA419470BC5C}" type="pres">
      <dgm:prSet presAssocID="{FB201EA2-C472-4C68-A8C6-8ADEFB31001E}" presName="linear" presStyleCnt="0">
        <dgm:presLayoutVars>
          <dgm:dir/>
          <dgm:animLvl val="lvl"/>
          <dgm:resizeHandles val="exact"/>
        </dgm:presLayoutVars>
      </dgm:prSet>
      <dgm:spPr/>
    </dgm:pt>
  </dgm:ptLst>
  <dgm:cxnLst>
    <dgm:cxn modelId="{9403AD3B-25BE-4A63-9EEA-9549157B2EBB}" type="presOf" srcId="{FB201EA2-C472-4C68-A8C6-8ADEFB31001E}" destId="{59C4534E-7B60-4393-84F2-EA419470BC5C}"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A13DAF-925C-4787-B63E-0D3B6A2B3A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82168B-D698-4710-B0EC-1A7357A32F00}">
      <dgm:prSet phldrT="[Text]"/>
      <dgm:spPr/>
      <dgm:t>
        <a:bodyPr/>
        <a:lstStyle/>
        <a:p>
          <a:r>
            <a:rPr lang="en-US" b="1"/>
            <a:t>Energize the air circulation </a:t>
          </a:r>
          <a:r>
            <a:rPr lang="en-US"/>
            <a:t>fan(s) of the equipment</a:t>
          </a:r>
        </a:p>
      </dgm:t>
    </dgm:pt>
    <dgm:pt modelId="{5B64983E-31A1-4C5C-893E-E57DE828659A}" type="parTrans" cxnId="{FA866023-7AD1-41D6-A2C6-46BB08E13308}">
      <dgm:prSet/>
      <dgm:spPr/>
      <dgm:t>
        <a:bodyPr/>
        <a:lstStyle/>
        <a:p>
          <a:endParaRPr lang="en-US"/>
        </a:p>
      </dgm:t>
    </dgm:pt>
    <dgm:pt modelId="{4059ADB7-B2C3-4570-9838-A4BC0DC813E2}" type="sibTrans" cxnId="{FA866023-7AD1-41D6-A2C6-46BB08E13308}">
      <dgm:prSet/>
      <dgm:spPr/>
      <dgm:t>
        <a:bodyPr/>
        <a:lstStyle/>
        <a:p>
          <a:endParaRPr lang="en-US"/>
        </a:p>
      </dgm:t>
    </dgm:pt>
    <dgm:pt modelId="{4E62600E-4968-4910-962B-0A3C2E828CB7}">
      <dgm:prSet/>
      <dgm:spPr/>
      <dgm:t>
        <a:bodyPr/>
        <a:lstStyle/>
        <a:p>
          <a:r>
            <a:rPr lang="en-US" b="1"/>
            <a:t>Open zoning dampers</a:t>
          </a:r>
          <a:endParaRPr lang="en-US"/>
        </a:p>
      </dgm:t>
    </dgm:pt>
    <dgm:pt modelId="{5C1BFA5E-DC34-4C9B-865B-66AE19BE8A4E}" type="parTrans" cxnId="{B0B6CCA1-BA3B-4574-9458-0FDE40EF2BAF}">
      <dgm:prSet/>
      <dgm:spPr/>
      <dgm:t>
        <a:bodyPr/>
        <a:lstStyle/>
        <a:p>
          <a:endParaRPr lang="en-US"/>
        </a:p>
      </dgm:t>
    </dgm:pt>
    <dgm:pt modelId="{6F5E2937-5DCA-4697-A45F-06079EF0DEDA}" type="sibTrans" cxnId="{B0B6CCA1-BA3B-4574-9458-0FDE40EF2BAF}">
      <dgm:prSet/>
      <dgm:spPr/>
      <dgm:t>
        <a:bodyPr/>
        <a:lstStyle/>
        <a:p>
          <a:endParaRPr lang="en-US"/>
        </a:p>
      </dgm:t>
    </dgm:pt>
    <dgm:pt modelId="{C8FC25E0-5743-439E-A14F-9D0B0EEA3B17}">
      <dgm:prSet/>
      <dgm:spPr/>
      <dgm:t>
        <a:bodyPr/>
        <a:lstStyle/>
        <a:p>
          <a:r>
            <a:rPr lang="en-US"/>
            <a:t>Activate </a:t>
          </a:r>
          <a:r>
            <a:rPr lang="en-US" b="1"/>
            <a:t>mechanical ventilation</a:t>
          </a:r>
          <a:endParaRPr lang="en-US"/>
        </a:p>
      </dgm:t>
    </dgm:pt>
    <dgm:pt modelId="{6FD9AB77-C851-45B3-8975-3A8E8BD3F568}" type="parTrans" cxnId="{1C591135-81BB-4260-8E25-8BEE1FC855CF}">
      <dgm:prSet/>
      <dgm:spPr/>
      <dgm:t>
        <a:bodyPr/>
        <a:lstStyle/>
        <a:p>
          <a:endParaRPr lang="en-US"/>
        </a:p>
      </dgm:t>
    </dgm:pt>
    <dgm:pt modelId="{0F77034F-A493-49B0-83BD-E3723E2F1B1B}" type="sibTrans" cxnId="{1C591135-81BB-4260-8E25-8BEE1FC855CF}">
      <dgm:prSet/>
      <dgm:spPr/>
      <dgm:t>
        <a:bodyPr/>
        <a:lstStyle/>
        <a:p>
          <a:endParaRPr lang="en-US"/>
        </a:p>
      </dgm:t>
    </dgm:pt>
    <dgm:pt modelId="{F7CE69E8-FE24-4DA1-BD4C-10F2B08FF569}">
      <dgm:prSet/>
      <dgm:spPr/>
      <dgm:t>
        <a:bodyPr/>
        <a:lstStyle/>
        <a:p>
          <a:r>
            <a:rPr lang="en-US" b="1"/>
            <a:t>De-energize</a:t>
          </a:r>
          <a:r>
            <a:rPr lang="en-US"/>
            <a:t> electric resistance heat installed </a:t>
          </a:r>
          <a:r>
            <a:rPr lang="en-US" b="1"/>
            <a:t>in the air duct </a:t>
          </a:r>
          <a:r>
            <a:rPr lang="en-US"/>
            <a:t>that is connected to the refrigeration system.</a:t>
          </a:r>
        </a:p>
      </dgm:t>
    </dgm:pt>
    <dgm:pt modelId="{BF4F04AA-6554-427E-8C1B-5E55CE51D339}" type="parTrans" cxnId="{6D0D2D85-8B07-427B-AEEC-ABB1F60863D2}">
      <dgm:prSet/>
      <dgm:spPr/>
      <dgm:t>
        <a:bodyPr/>
        <a:lstStyle/>
        <a:p>
          <a:endParaRPr lang="en-US"/>
        </a:p>
      </dgm:t>
    </dgm:pt>
    <dgm:pt modelId="{39A9581A-A961-4DB1-9F04-8AE1567E5411}" type="sibTrans" cxnId="{6D0D2D85-8B07-427B-AEEC-ABB1F60863D2}">
      <dgm:prSet/>
      <dgm:spPr/>
      <dgm:t>
        <a:bodyPr/>
        <a:lstStyle/>
        <a:p>
          <a:endParaRPr lang="en-US"/>
        </a:p>
      </dgm:t>
    </dgm:pt>
    <dgm:pt modelId="{B39ABF86-7570-410E-8356-F34058C0E229}">
      <dgm:prSet/>
      <dgm:spPr/>
      <dgm:t>
        <a:bodyPr/>
        <a:lstStyle/>
        <a:p>
          <a:r>
            <a:rPr lang="en-US"/>
            <a:t>* </a:t>
          </a:r>
          <a:r>
            <a:rPr lang="en-US" b="1"/>
            <a:t>Activate safety shutoff valves </a:t>
          </a:r>
          <a:r>
            <a:rPr lang="en-US"/>
            <a:t>utilized to reduce releasable refrigerant charge.</a:t>
          </a:r>
        </a:p>
      </dgm:t>
    </dgm:pt>
    <dgm:pt modelId="{896606A7-BCDC-4DA2-946B-A722075CADA8}" type="parTrans" cxnId="{D09B4FF7-1F7C-466C-BB97-5C1B40E42971}">
      <dgm:prSet/>
      <dgm:spPr/>
      <dgm:t>
        <a:bodyPr/>
        <a:lstStyle/>
        <a:p>
          <a:endParaRPr lang="en-US"/>
        </a:p>
      </dgm:t>
    </dgm:pt>
    <dgm:pt modelId="{7D4A0A72-DD2B-4D90-AAD2-3563E5723D35}" type="sibTrans" cxnId="{D09B4FF7-1F7C-466C-BB97-5C1B40E42971}">
      <dgm:prSet/>
      <dgm:spPr/>
      <dgm:t>
        <a:bodyPr/>
        <a:lstStyle/>
        <a:p>
          <a:endParaRPr lang="en-US"/>
        </a:p>
      </dgm:t>
    </dgm:pt>
    <dgm:pt modelId="{252FA544-01E8-4FFC-B227-BEF3E26EEE90}">
      <dgm:prSet/>
      <dgm:spPr/>
      <dgm:t>
        <a:bodyPr/>
        <a:lstStyle/>
        <a:p>
          <a:r>
            <a:rPr lang="en-US"/>
            <a:t>* </a:t>
          </a:r>
          <a:r>
            <a:rPr lang="en-US" b="1"/>
            <a:t>De-energize potential ignition sources</a:t>
          </a:r>
          <a:endParaRPr lang="en-US"/>
        </a:p>
      </dgm:t>
    </dgm:pt>
    <dgm:pt modelId="{15163AAE-F1FC-42FC-BB9D-462B3035EF9E}" type="parTrans" cxnId="{F86FDEFA-F80D-44A1-A3DC-E8B96C175AA9}">
      <dgm:prSet/>
      <dgm:spPr/>
      <dgm:t>
        <a:bodyPr/>
        <a:lstStyle/>
        <a:p>
          <a:endParaRPr lang="en-US"/>
        </a:p>
      </dgm:t>
    </dgm:pt>
    <dgm:pt modelId="{B8AAEA2A-9457-43A9-A01A-8AB4D11B9C2C}" type="sibTrans" cxnId="{F86FDEFA-F80D-44A1-A3DC-E8B96C175AA9}">
      <dgm:prSet/>
      <dgm:spPr/>
      <dgm:t>
        <a:bodyPr/>
        <a:lstStyle/>
        <a:p>
          <a:endParaRPr lang="en-US"/>
        </a:p>
      </dgm:t>
    </dgm:pt>
    <dgm:pt modelId="{6A8D5234-27D8-474F-A063-1816B12F2527}">
      <dgm:prSet phldrT="[Text]"/>
      <dgm:spPr/>
      <dgm:t>
        <a:bodyPr/>
        <a:lstStyle/>
        <a:p>
          <a:r>
            <a:rPr lang="en-US" b="0"/>
            <a:t>per the manufacturer’s instructions</a:t>
          </a:r>
          <a:r>
            <a:rPr lang="en-US"/>
            <a:t>.</a:t>
          </a:r>
        </a:p>
      </dgm:t>
    </dgm:pt>
    <dgm:pt modelId="{84250E73-9B14-4391-82C3-DF37FBE6695B}" type="parTrans" cxnId="{EFCFEB80-B2AB-4DBC-8B0C-2B698AB7E09F}">
      <dgm:prSet/>
      <dgm:spPr/>
      <dgm:t>
        <a:bodyPr/>
        <a:lstStyle/>
        <a:p>
          <a:endParaRPr lang="en-US"/>
        </a:p>
      </dgm:t>
    </dgm:pt>
    <dgm:pt modelId="{774F42EA-1ED3-4433-8274-028DC73F5981}" type="sibTrans" cxnId="{EFCFEB80-B2AB-4DBC-8B0C-2B698AB7E09F}">
      <dgm:prSet/>
      <dgm:spPr/>
      <dgm:t>
        <a:bodyPr/>
        <a:lstStyle/>
        <a:p>
          <a:endParaRPr lang="en-US"/>
        </a:p>
      </dgm:t>
    </dgm:pt>
    <dgm:pt modelId="{B75CD86D-3DD2-4084-95F1-FD1F340B8912}">
      <dgm:prSet/>
      <dgm:spPr/>
      <dgm:t>
        <a:bodyPr/>
        <a:lstStyle/>
        <a:p>
          <a:r>
            <a:rPr lang="en-US"/>
            <a:t>or set zone dampers to full airflow set point, that are installed in the air ducts connected to the refrigeration system.</a:t>
          </a:r>
        </a:p>
      </dgm:t>
    </dgm:pt>
    <dgm:pt modelId="{A678989A-AE65-42BC-9FB5-FBB0E9FC0791}" type="parTrans" cxnId="{FFC5B546-7FEB-4023-8E54-0A6C7F52EA24}">
      <dgm:prSet/>
      <dgm:spPr/>
      <dgm:t>
        <a:bodyPr/>
        <a:lstStyle/>
        <a:p>
          <a:endParaRPr lang="en-US"/>
        </a:p>
      </dgm:t>
    </dgm:pt>
    <dgm:pt modelId="{F86D7907-CE74-4DF2-97CB-8A67866D5BFE}" type="sibTrans" cxnId="{FFC5B546-7FEB-4023-8E54-0A6C7F52EA24}">
      <dgm:prSet/>
      <dgm:spPr/>
      <dgm:t>
        <a:bodyPr/>
        <a:lstStyle/>
        <a:p>
          <a:endParaRPr lang="en-US"/>
        </a:p>
      </dgm:t>
    </dgm:pt>
    <dgm:pt modelId="{14629DDE-8979-4AC4-9557-49E3CBB5A949}">
      <dgm:prSet/>
      <dgm:spPr/>
      <dgm:t>
        <a:bodyPr/>
        <a:lstStyle/>
        <a:p>
          <a:r>
            <a:rPr lang="en-US" b="1"/>
            <a:t> </a:t>
          </a:r>
          <a:r>
            <a:rPr lang="en-US" b="0"/>
            <a:t>if required </a:t>
          </a:r>
          <a:r>
            <a:rPr lang="en-US"/>
            <a:t>by Section 7.6.4.</a:t>
          </a:r>
        </a:p>
      </dgm:t>
    </dgm:pt>
    <dgm:pt modelId="{D59955F6-9BCB-4F30-8BC8-79D1C43D732F}" type="parTrans" cxnId="{F8025433-ED6C-44E5-B2F7-22493FCB3D5B}">
      <dgm:prSet/>
      <dgm:spPr/>
      <dgm:t>
        <a:bodyPr/>
        <a:lstStyle/>
        <a:p>
          <a:endParaRPr lang="en-US"/>
        </a:p>
      </dgm:t>
    </dgm:pt>
    <dgm:pt modelId="{ADD8CC31-070D-4CF0-88A6-EC28A35FB324}" type="sibTrans" cxnId="{F8025433-ED6C-44E5-B2F7-22493FCB3D5B}">
      <dgm:prSet/>
      <dgm:spPr/>
      <dgm:t>
        <a:bodyPr/>
        <a:lstStyle/>
        <a:p>
          <a:endParaRPr lang="en-US"/>
        </a:p>
      </dgm:t>
    </dgm:pt>
    <dgm:pt modelId="{5D05E635-F477-455D-86F3-550E981FB3D0}">
      <dgm:prSet/>
      <dgm:spPr/>
      <dgm:t>
        <a:bodyPr/>
        <a:lstStyle/>
        <a:p>
          <a:r>
            <a:rPr lang="en-US"/>
            <a:t>including open flames and </a:t>
          </a:r>
          <a:r>
            <a:rPr lang="en-US" b="0"/>
            <a:t>unclassified electrical sources of ignition with apparent power rating greater than 1 kVA, </a:t>
          </a:r>
          <a:r>
            <a:rPr lang="en-US"/>
            <a:t>where the apparent power is the product of the circuit voltage and current rating.</a:t>
          </a:r>
        </a:p>
      </dgm:t>
    </dgm:pt>
    <dgm:pt modelId="{D2C87A0B-0B63-48EA-956A-BBCCA77E93B6}" type="parTrans" cxnId="{E2FF9800-29C4-4ED6-927F-4744BE205B45}">
      <dgm:prSet/>
      <dgm:spPr/>
      <dgm:t>
        <a:bodyPr/>
        <a:lstStyle/>
        <a:p>
          <a:endParaRPr lang="en-US"/>
        </a:p>
      </dgm:t>
    </dgm:pt>
    <dgm:pt modelId="{3975B4FB-92F2-406C-9838-CFCCB398BE4C}" type="sibTrans" cxnId="{E2FF9800-29C4-4ED6-927F-4744BE205B45}">
      <dgm:prSet/>
      <dgm:spPr/>
      <dgm:t>
        <a:bodyPr/>
        <a:lstStyle/>
        <a:p>
          <a:endParaRPr lang="en-US"/>
        </a:p>
      </dgm:t>
    </dgm:pt>
    <dgm:pt modelId="{DC12A56C-B57C-454C-90A2-FE753019FBE8}" type="pres">
      <dgm:prSet presAssocID="{63A13DAF-925C-4787-B63E-0D3B6A2B3AA1}" presName="linear" presStyleCnt="0">
        <dgm:presLayoutVars>
          <dgm:animLvl val="lvl"/>
          <dgm:resizeHandles val="exact"/>
        </dgm:presLayoutVars>
      </dgm:prSet>
      <dgm:spPr/>
    </dgm:pt>
    <dgm:pt modelId="{F809F86A-4739-4C20-BF98-18C9CA2E01DC}" type="pres">
      <dgm:prSet presAssocID="{AE82168B-D698-4710-B0EC-1A7357A32F00}" presName="parentText" presStyleLbl="node1" presStyleIdx="0" presStyleCnt="6">
        <dgm:presLayoutVars>
          <dgm:chMax val="0"/>
          <dgm:bulletEnabled val="1"/>
        </dgm:presLayoutVars>
      </dgm:prSet>
      <dgm:spPr/>
    </dgm:pt>
    <dgm:pt modelId="{A67952D9-7A29-483A-A45C-52C27CB6738C}" type="pres">
      <dgm:prSet presAssocID="{AE82168B-D698-4710-B0EC-1A7357A32F00}" presName="childText" presStyleLbl="revTx" presStyleIdx="0" presStyleCnt="4">
        <dgm:presLayoutVars>
          <dgm:bulletEnabled val="1"/>
        </dgm:presLayoutVars>
      </dgm:prSet>
      <dgm:spPr/>
    </dgm:pt>
    <dgm:pt modelId="{0CF773D1-DB8B-4C74-BEAE-D20A22A622BE}" type="pres">
      <dgm:prSet presAssocID="{4E62600E-4968-4910-962B-0A3C2E828CB7}" presName="parentText" presStyleLbl="node1" presStyleIdx="1" presStyleCnt="6">
        <dgm:presLayoutVars>
          <dgm:chMax val="0"/>
          <dgm:bulletEnabled val="1"/>
        </dgm:presLayoutVars>
      </dgm:prSet>
      <dgm:spPr/>
    </dgm:pt>
    <dgm:pt modelId="{9B62EEB8-FB9F-433B-9E92-82A5867BB901}" type="pres">
      <dgm:prSet presAssocID="{4E62600E-4968-4910-962B-0A3C2E828CB7}" presName="childText" presStyleLbl="revTx" presStyleIdx="1" presStyleCnt="4">
        <dgm:presLayoutVars>
          <dgm:bulletEnabled val="1"/>
        </dgm:presLayoutVars>
      </dgm:prSet>
      <dgm:spPr/>
    </dgm:pt>
    <dgm:pt modelId="{E4817805-2AC0-4A8B-8D4E-FF793F297078}" type="pres">
      <dgm:prSet presAssocID="{C8FC25E0-5743-439E-A14F-9D0B0EEA3B17}" presName="parentText" presStyleLbl="node1" presStyleIdx="2" presStyleCnt="6">
        <dgm:presLayoutVars>
          <dgm:chMax val="0"/>
          <dgm:bulletEnabled val="1"/>
        </dgm:presLayoutVars>
      </dgm:prSet>
      <dgm:spPr/>
    </dgm:pt>
    <dgm:pt modelId="{C2D2AF33-EB5B-4153-B360-C9A325C87767}" type="pres">
      <dgm:prSet presAssocID="{C8FC25E0-5743-439E-A14F-9D0B0EEA3B17}" presName="childText" presStyleLbl="revTx" presStyleIdx="2" presStyleCnt="4">
        <dgm:presLayoutVars>
          <dgm:bulletEnabled val="1"/>
        </dgm:presLayoutVars>
      </dgm:prSet>
      <dgm:spPr/>
    </dgm:pt>
    <dgm:pt modelId="{81F0037C-B18C-45FF-8439-DA5DF6DB5933}" type="pres">
      <dgm:prSet presAssocID="{F7CE69E8-FE24-4DA1-BD4C-10F2B08FF569}" presName="parentText" presStyleLbl="node1" presStyleIdx="3" presStyleCnt="6">
        <dgm:presLayoutVars>
          <dgm:chMax val="0"/>
          <dgm:bulletEnabled val="1"/>
        </dgm:presLayoutVars>
      </dgm:prSet>
      <dgm:spPr/>
    </dgm:pt>
    <dgm:pt modelId="{7BDC9A4C-8B76-4F36-B02B-785B57D36F77}" type="pres">
      <dgm:prSet presAssocID="{39A9581A-A961-4DB1-9F04-8AE1567E5411}" presName="spacer" presStyleCnt="0"/>
      <dgm:spPr/>
    </dgm:pt>
    <dgm:pt modelId="{A23B409B-707F-45F0-8433-0AA06ED40A5D}" type="pres">
      <dgm:prSet presAssocID="{B39ABF86-7570-410E-8356-F34058C0E229}" presName="parentText" presStyleLbl="node1" presStyleIdx="4" presStyleCnt="6">
        <dgm:presLayoutVars>
          <dgm:chMax val="0"/>
          <dgm:bulletEnabled val="1"/>
        </dgm:presLayoutVars>
      </dgm:prSet>
      <dgm:spPr/>
    </dgm:pt>
    <dgm:pt modelId="{4B7FB9E1-8D14-4542-B380-5B104F439901}" type="pres">
      <dgm:prSet presAssocID="{7D4A0A72-DD2B-4D90-AAD2-3563E5723D35}" presName="spacer" presStyleCnt="0"/>
      <dgm:spPr/>
    </dgm:pt>
    <dgm:pt modelId="{855EB0D4-6E1B-4050-A157-4B5057E69684}" type="pres">
      <dgm:prSet presAssocID="{252FA544-01E8-4FFC-B227-BEF3E26EEE90}" presName="parentText" presStyleLbl="node1" presStyleIdx="5" presStyleCnt="6">
        <dgm:presLayoutVars>
          <dgm:chMax val="0"/>
          <dgm:bulletEnabled val="1"/>
        </dgm:presLayoutVars>
      </dgm:prSet>
      <dgm:spPr/>
    </dgm:pt>
    <dgm:pt modelId="{31662A04-D8E3-47FC-8F6B-EFB145AAA0B5}" type="pres">
      <dgm:prSet presAssocID="{252FA544-01E8-4FFC-B227-BEF3E26EEE90}" presName="childText" presStyleLbl="revTx" presStyleIdx="3" presStyleCnt="4">
        <dgm:presLayoutVars>
          <dgm:bulletEnabled val="1"/>
        </dgm:presLayoutVars>
      </dgm:prSet>
      <dgm:spPr/>
    </dgm:pt>
  </dgm:ptLst>
  <dgm:cxnLst>
    <dgm:cxn modelId="{E2FF9800-29C4-4ED6-927F-4744BE205B45}" srcId="{252FA544-01E8-4FFC-B227-BEF3E26EEE90}" destId="{5D05E635-F477-455D-86F3-550E981FB3D0}" srcOrd="0" destOrd="0" parTransId="{D2C87A0B-0B63-48EA-956A-BBCCA77E93B6}" sibTransId="{3975B4FB-92F2-406C-9838-CFCCB398BE4C}"/>
    <dgm:cxn modelId="{914BF80D-A4CF-4E2C-BF84-50B2E2D6FDA1}" type="presOf" srcId="{4E62600E-4968-4910-962B-0A3C2E828CB7}" destId="{0CF773D1-DB8B-4C74-BEAE-D20A22A622BE}" srcOrd="0" destOrd="0" presId="urn:microsoft.com/office/officeart/2005/8/layout/vList2"/>
    <dgm:cxn modelId="{088A3A12-455C-4E2C-AEC1-34137B669ABF}" type="presOf" srcId="{AE82168B-D698-4710-B0EC-1A7357A32F00}" destId="{F809F86A-4739-4C20-BF98-18C9CA2E01DC}" srcOrd="0" destOrd="0" presId="urn:microsoft.com/office/officeart/2005/8/layout/vList2"/>
    <dgm:cxn modelId="{FA866023-7AD1-41D6-A2C6-46BB08E13308}" srcId="{63A13DAF-925C-4787-B63E-0D3B6A2B3AA1}" destId="{AE82168B-D698-4710-B0EC-1A7357A32F00}" srcOrd="0" destOrd="0" parTransId="{5B64983E-31A1-4C5C-893E-E57DE828659A}" sibTransId="{4059ADB7-B2C3-4570-9838-A4BC0DC813E2}"/>
    <dgm:cxn modelId="{F8025433-ED6C-44E5-B2F7-22493FCB3D5B}" srcId="{C8FC25E0-5743-439E-A14F-9D0B0EEA3B17}" destId="{14629DDE-8979-4AC4-9557-49E3CBB5A949}" srcOrd="0" destOrd="0" parTransId="{D59955F6-9BCB-4F30-8BC8-79D1C43D732F}" sibTransId="{ADD8CC31-070D-4CF0-88A6-EC28A35FB324}"/>
    <dgm:cxn modelId="{1C591135-81BB-4260-8E25-8BEE1FC855CF}" srcId="{63A13DAF-925C-4787-B63E-0D3B6A2B3AA1}" destId="{C8FC25E0-5743-439E-A14F-9D0B0EEA3B17}" srcOrd="2" destOrd="0" parTransId="{6FD9AB77-C851-45B3-8975-3A8E8BD3F568}" sibTransId="{0F77034F-A493-49B0-83BD-E3723E2F1B1B}"/>
    <dgm:cxn modelId="{EDC40460-6AB6-4F6B-86E7-C2F5BB7181DA}" type="presOf" srcId="{F7CE69E8-FE24-4DA1-BD4C-10F2B08FF569}" destId="{81F0037C-B18C-45FF-8439-DA5DF6DB5933}" srcOrd="0" destOrd="0" presId="urn:microsoft.com/office/officeart/2005/8/layout/vList2"/>
    <dgm:cxn modelId="{B6668D41-48F8-437D-A195-E2FC64D91412}" type="presOf" srcId="{63A13DAF-925C-4787-B63E-0D3B6A2B3AA1}" destId="{DC12A56C-B57C-454C-90A2-FE753019FBE8}" srcOrd="0" destOrd="0" presId="urn:microsoft.com/office/officeart/2005/8/layout/vList2"/>
    <dgm:cxn modelId="{FFC5B546-7FEB-4023-8E54-0A6C7F52EA24}" srcId="{4E62600E-4968-4910-962B-0A3C2E828CB7}" destId="{B75CD86D-3DD2-4084-95F1-FD1F340B8912}" srcOrd="0" destOrd="0" parTransId="{A678989A-AE65-42BC-9FB5-FBB0E9FC0791}" sibTransId="{F86D7907-CE74-4DF2-97CB-8A67866D5BFE}"/>
    <dgm:cxn modelId="{1204FE6B-4F57-4A71-BD8D-352FAD8502FD}" type="presOf" srcId="{5D05E635-F477-455D-86F3-550E981FB3D0}" destId="{31662A04-D8E3-47FC-8F6B-EFB145AAA0B5}" srcOrd="0" destOrd="0" presId="urn:microsoft.com/office/officeart/2005/8/layout/vList2"/>
    <dgm:cxn modelId="{47096772-0276-4801-97C2-B7968A3BF681}" type="presOf" srcId="{C8FC25E0-5743-439E-A14F-9D0B0EEA3B17}" destId="{E4817805-2AC0-4A8B-8D4E-FF793F297078}" srcOrd="0" destOrd="0" presId="urn:microsoft.com/office/officeart/2005/8/layout/vList2"/>
    <dgm:cxn modelId="{EFCFEB80-B2AB-4DBC-8B0C-2B698AB7E09F}" srcId="{AE82168B-D698-4710-B0EC-1A7357A32F00}" destId="{6A8D5234-27D8-474F-A063-1816B12F2527}" srcOrd="0" destOrd="0" parTransId="{84250E73-9B14-4391-82C3-DF37FBE6695B}" sibTransId="{774F42EA-1ED3-4433-8274-028DC73F5981}"/>
    <dgm:cxn modelId="{6D0D2D85-8B07-427B-AEEC-ABB1F60863D2}" srcId="{63A13DAF-925C-4787-B63E-0D3B6A2B3AA1}" destId="{F7CE69E8-FE24-4DA1-BD4C-10F2B08FF569}" srcOrd="3" destOrd="0" parTransId="{BF4F04AA-6554-427E-8C1B-5E55CE51D339}" sibTransId="{39A9581A-A961-4DB1-9F04-8AE1567E5411}"/>
    <dgm:cxn modelId="{B0B6CCA1-BA3B-4574-9458-0FDE40EF2BAF}" srcId="{63A13DAF-925C-4787-B63E-0D3B6A2B3AA1}" destId="{4E62600E-4968-4910-962B-0A3C2E828CB7}" srcOrd="1" destOrd="0" parTransId="{5C1BFA5E-DC34-4C9B-865B-66AE19BE8A4E}" sibTransId="{6F5E2937-5DCA-4697-A45F-06079EF0DEDA}"/>
    <dgm:cxn modelId="{A06EB5C2-07EF-4EDD-AA3F-F9B11197A921}" type="presOf" srcId="{14629DDE-8979-4AC4-9557-49E3CBB5A949}" destId="{C2D2AF33-EB5B-4153-B360-C9A325C87767}" srcOrd="0" destOrd="0" presId="urn:microsoft.com/office/officeart/2005/8/layout/vList2"/>
    <dgm:cxn modelId="{695E16DE-EDA8-4FB8-A2EF-CFE468F2B776}" type="presOf" srcId="{6A8D5234-27D8-474F-A063-1816B12F2527}" destId="{A67952D9-7A29-483A-A45C-52C27CB6738C}" srcOrd="0" destOrd="0" presId="urn:microsoft.com/office/officeart/2005/8/layout/vList2"/>
    <dgm:cxn modelId="{E18445E0-2E46-4FBE-8446-84F8A67EDE2A}" type="presOf" srcId="{B75CD86D-3DD2-4084-95F1-FD1F340B8912}" destId="{9B62EEB8-FB9F-433B-9E92-82A5867BB901}" srcOrd="0" destOrd="0" presId="urn:microsoft.com/office/officeart/2005/8/layout/vList2"/>
    <dgm:cxn modelId="{425E54E3-B7DA-4A72-94EC-F160C9256001}" type="presOf" srcId="{252FA544-01E8-4FFC-B227-BEF3E26EEE90}" destId="{855EB0D4-6E1B-4050-A157-4B5057E69684}" srcOrd="0" destOrd="0" presId="urn:microsoft.com/office/officeart/2005/8/layout/vList2"/>
    <dgm:cxn modelId="{14C3CFF3-E9D2-46C2-9176-B4CDD0A85F1D}" type="presOf" srcId="{B39ABF86-7570-410E-8356-F34058C0E229}" destId="{A23B409B-707F-45F0-8433-0AA06ED40A5D}" srcOrd="0" destOrd="0" presId="urn:microsoft.com/office/officeart/2005/8/layout/vList2"/>
    <dgm:cxn modelId="{D09B4FF7-1F7C-466C-BB97-5C1B40E42971}" srcId="{63A13DAF-925C-4787-B63E-0D3B6A2B3AA1}" destId="{B39ABF86-7570-410E-8356-F34058C0E229}" srcOrd="4" destOrd="0" parTransId="{896606A7-BCDC-4DA2-946B-A722075CADA8}" sibTransId="{7D4A0A72-DD2B-4D90-AAD2-3563E5723D35}"/>
    <dgm:cxn modelId="{F86FDEFA-F80D-44A1-A3DC-E8B96C175AA9}" srcId="{63A13DAF-925C-4787-B63E-0D3B6A2B3AA1}" destId="{252FA544-01E8-4FFC-B227-BEF3E26EEE90}" srcOrd="5" destOrd="0" parTransId="{15163AAE-F1FC-42FC-BB9D-462B3035EF9E}" sibTransId="{B8AAEA2A-9457-43A9-A01A-8AB4D11B9C2C}"/>
    <dgm:cxn modelId="{64EAC3D8-1C9B-48A4-841B-CE35AFE150DA}" type="presParOf" srcId="{DC12A56C-B57C-454C-90A2-FE753019FBE8}" destId="{F809F86A-4739-4C20-BF98-18C9CA2E01DC}" srcOrd="0" destOrd="0" presId="urn:microsoft.com/office/officeart/2005/8/layout/vList2"/>
    <dgm:cxn modelId="{2FEADAC2-FA4B-4B89-894C-340FA06055C3}" type="presParOf" srcId="{DC12A56C-B57C-454C-90A2-FE753019FBE8}" destId="{A67952D9-7A29-483A-A45C-52C27CB6738C}" srcOrd="1" destOrd="0" presId="urn:microsoft.com/office/officeart/2005/8/layout/vList2"/>
    <dgm:cxn modelId="{E1874BE9-C7D1-42FD-BB1C-CC6020FE289B}" type="presParOf" srcId="{DC12A56C-B57C-454C-90A2-FE753019FBE8}" destId="{0CF773D1-DB8B-4C74-BEAE-D20A22A622BE}" srcOrd="2" destOrd="0" presId="urn:microsoft.com/office/officeart/2005/8/layout/vList2"/>
    <dgm:cxn modelId="{65345496-5190-4901-8117-8AF2415F87FC}" type="presParOf" srcId="{DC12A56C-B57C-454C-90A2-FE753019FBE8}" destId="{9B62EEB8-FB9F-433B-9E92-82A5867BB901}" srcOrd="3" destOrd="0" presId="urn:microsoft.com/office/officeart/2005/8/layout/vList2"/>
    <dgm:cxn modelId="{BD4BA770-656C-4DD5-BC42-EBDEA5AA365F}" type="presParOf" srcId="{DC12A56C-B57C-454C-90A2-FE753019FBE8}" destId="{E4817805-2AC0-4A8B-8D4E-FF793F297078}" srcOrd="4" destOrd="0" presId="urn:microsoft.com/office/officeart/2005/8/layout/vList2"/>
    <dgm:cxn modelId="{6729F537-EC20-4E8D-A98B-C882CA49619E}" type="presParOf" srcId="{DC12A56C-B57C-454C-90A2-FE753019FBE8}" destId="{C2D2AF33-EB5B-4153-B360-C9A325C87767}" srcOrd="5" destOrd="0" presId="urn:microsoft.com/office/officeart/2005/8/layout/vList2"/>
    <dgm:cxn modelId="{5328EAC2-92A5-4D53-916E-C9B0A7F744BA}" type="presParOf" srcId="{DC12A56C-B57C-454C-90A2-FE753019FBE8}" destId="{81F0037C-B18C-45FF-8439-DA5DF6DB5933}" srcOrd="6" destOrd="0" presId="urn:microsoft.com/office/officeart/2005/8/layout/vList2"/>
    <dgm:cxn modelId="{318AC051-82E5-4933-B53D-FD2CB066DD18}" type="presParOf" srcId="{DC12A56C-B57C-454C-90A2-FE753019FBE8}" destId="{7BDC9A4C-8B76-4F36-B02B-785B57D36F77}" srcOrd="7" destOrd="0" presId="urn:microsoft.com/office/officeart/2005/8/layout/vList2"/>
    <dgm:cxn modelId="{98CCA794-BDC4-4506-B86E-B3FA913E1EF2}" type="presParOf" srcId="{DC12A56C-B57C-454C-90A2-FE753019FBE8}" destId="{A23B409B-707F-45F0-8433-0AA06ED40A5D}" srcOrd="8" destOrd="0" presId="urn:microsoft.com/office/officeart/2005/8/layout/vList2"/>
    <dgm:cxn modelId="{177C254E-2BDC-4AFB-9549-7FA1FA5B6B0E}" type="presParOf" srcId="{DC12A56C-B57C-454C-90A2-FE753019FBE8}" destId="{4B7FB9E1-8D14-4542-B380-5B104F439901}" srcOrd="9" destOrd="0" presId="urn:microsoft.com/office/officeart/2005/8/layout/vList2"/>
    <dgm:cxn modelId="{9FEC193D-703C-409C-ADF7-30CF14E91B39}" type="presParOf" srcId="{DC12A56C-B57C-454C-90A2-FE753019FBE8}" destId="{855EB0D4-6E1B-4050-A157-4B5057E69684}" srcOrd="10" destOrd="0" presId="urn:microsoft.com/office/officeart/2005/8/layout/vList2"/>
    <dgm:cxn modelId="{6A434935-792F-4EF6-B2E2-0AA28E7B5D28}" type="presParOf" srcId="{DC12A56C-B57C-454C-90A2-FE753019FBE8}" destId="{31662A04-D8E3-47FC-8F6B-EFB145AAA0B5}"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6745AF-C816-4AB5-A89D-22F413144C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252D17-1FC8-4C56-A195-D2F537778B33}">
      <dgm:prSet phldrT="[Text]"/>
      <dgm:spPr/>
      <dgm:t>
        <a:bodyPr/>
        <a:lstStyle/>
        <a:p>
          <a:r>
            <a:rPr lang="en-US"/>
            <a:t>Enable circulation fan</a:t>
          </a:r>
        </a:p>
      </dgm:t>
    </dgm:pt>
    <dgm:pt modelId="{633F4800-A130-40B6-A321-AACE48DE853C}" type="parTrans" cxnId="{E4183181-350B-45BE-8ADA-4B0CBAD4D9C6}">
      <dgm:prSet/>
      <dgm:spPr/>
      <dgm:t>
        <a:bodyPr/>
        <a:lstStyle/>
        <a:p>
          <a:endParaRPr lang="en-US"/>
        </a:p>
      </dgm:t>
    </dgm:pt>
    <dgm:pt modelId="{BA3DC9E3-0491-4ACF-9B3B-2E2D0688AB9A}" type="sibTrans" cxnId="{E4183181-350B-45BE-8ADA-4B0CBAD4D9C6}">
      <dgm:prSet/>
      <dgm:spPr/>
      <dgm:t>
        <a:bodyPr/>
        <a:lstStyle/>
        <a:p>
          <a:endParaRPr lang="en-US"/>
        </a:p>
      </dgm:t>
    </dgm:pt>
    <dgm:pt modelId="{363A7422-C5DE-4A9C-B259-BED8DE9995F6}">
      <dgm:prSet/>
      <dgm:spPr/>
      <dgm:t>
        <a:bodyPr/>
        <a:lstStyle/>
        <a:p>
          <a:r>
            <a:rPr lang="en-US"/>
            <a:t>Mechanical ventilation shall be provided that will remove leaked refrigerant from the space where refrigerant leaking from the refrigeration system is expected to accumulate. </a:t>
          </a:r>
        </a:p>
      </dgm:t>
    </dgm:pt>
    <dgm:pt modelId="{FF17C9DB-48CB-4052-999F-DB15E1EAFADF}" type="parTrans" cxnId="{9FBCC1D2-B93F-4BAD-99F9-B997413E2E57}">
      <dgm:prSet/>
      <dgm:spPr/>
      <dgm:t>
        <a:bodyPr/>
        <a:lstStyle/>
        <a:p>
          <a:endParaRPr lang="en-US"/>
        </a:p>
      </dgm:t>
    </dgm:pt>
    <dgm:pt modelId="{5713C73F-3092-4CD3-A93A-9F4C424BEEDD}" type="sibTrans" cxnId="{9FBCC1D2-B93F-4BAD-99F9-B997413E2E57}">
      <dgm:prSet/>
      <dgm:spPr/>
      <dgm:t>
        <a:bodyPr/>
        <a:lstStyle/>
        <a:p>
          <a:endParaRPr lang="en-US"/>
        </a:p>
      </dgm:t>
    </dgm:pt>
    <dgm:pt modelId="{1C617C48-AE49-4777-B41B-045E29391A78}">
      <dgm:prSet/>
      <dgm:spPr/>
      <dgm:t>
        <a:bodyPr/>
        <a:lstStyle/>
        <a:p>
          <a:r>
            <a:rPr lang="en-US"/>
            <a:t>Ventilation can be continuous or enabled via refrigerant detection system.  </a:t>
          </a:r>
        </a:p>
      </dgm:t>
    </dgm:pt>
    <dgm:pt modelId="{72EFB2D5-7AA3-4E8D-B76D-2E9E15773BB7}" type="parTrans" cxnId="{25292C90-2737-409C-94E1-98B5A8A6CEA6}">
      <dgm:prSet/>
      <dgm:spPr/>
      <dgm:t>
        <a:bodyPr/>
        <a:lstStyle/>
        <a:p>
          <a:endParaRPr lang="en-US"/>
        </a:p>
      </dgm:t>
    </dgm:pt>
    <dgm:pt modelId="{D7AFB2E5-A9D8-4EEB-ADB2-4B2094110D35}" type="sibTrans" cxnId="{25292C90-2737-409C-94E1-98B5A8A6CEA6}">
      <dgm:prSet/>
      <dgm:spPr/>
      <dgm:t>
        <a:bodyPr/>
        <a:lstStyle/>
        <a:p>
          <a:endParaRPr lang="en-US"/>
        </a:p>
      </dgm:t>
    </dgm:pt>
    <dgm:pt modelId="{AB0E1BF7-13E9-465F-B882-F961C3A4D7D2}">
      <dgm:prSet/>
      <dgm:spPr/>
      <dgm:t>
        <a:bodyPr/>
        <a:lstStyle/>
        <a:p>
          <a:r>
            <a:rPr lang="en-US"/>
            <a:t>Ventilation does not have to be to the outdoors</a:t>
          </a:r>
        </a:p>
      </dgm:t>
    </dgm:pt>
    <dgm:pt modelId="{423CFCD9-BD10-4FDC-8FB5-3F2B480A9677}" type="parTrans" cxnId="{E5B976C2-2E22-40C0-9535-73A4100D00AA}">
      <dgm:prSet/>
      <dgm:spPr/>
      <dgm:t>
        <a:bodyPr/>
        <a:lstStyle/>
        <a:p>
          <a:endParaRPr lang="en-US"/>
        </a:p>
      </dgm:t>
    </dgm:pt>
    <dgm:pt modelId="{4ED34069-523D-4F07-BEDF-7B463B5F24A7}" type="sibTrans" cxnId="{E5B976C2-2E22-40C0-9535-73A4100D00AA}">
      <dgm:prSet/>
      <dgm:spPr/>
      <dgm:t>
        <a:bodyPr/>
        <a:lstStyle/>
        <a:p>
          <a:endParaRPr lang="en-US"/>
        </a:p>
      </dgm:t>
    </dgm:pt>
    <dgm:pt modelId="{85AAD185-C7D5-4417-8C52-70B7B045FAF1}">
      <dgm:prSet/>
      <dgm:spPr/>
      <dgm:t>
        <a:bodyPr/>
        <a:lstStyle/>
        <a:p>
          <a:r>
            <a:rPr lang="en-US"/>
            <a:t>There are requirements for make-up air and disabling ignition sources</a:t>
          </a:r>
        </a:p>
      </dgm:t>
    </dgm:pt>
    <dgm:pt modelId="{3BEBF2F1-2468-476F-8831-859E09318EDA}" type="parTrans" cxnId="{8BC5F571-16B5-4371-9831-5AA27263B789}">
      <dgm:prSet/>
      <dgm:spPr/>
      <dgm:t>
        <a:bodyPr/>
        <a:lstStyle/>
        <a:p>
          <a:endParaRPr lang="en-US"/>
        </a:p>
      </dgm:t>
    </dgm:pt>
    <dgm:pt modelId="{5649B868-AFF1-4874-BF2D-BF6A1FF0A146}" type="sibTrans" cxnId="{8BC5F571-16B5-4371-9831-5AA27263B789}">
      <dgm:prSet/>
      <dgm:spPr/>
      <dgm:t>
        <a:bodyPr/>
        <a:lstStyle/>
        <a:p>
          <a:endParaRPr lang="en-US"/>
        </a:p>
      </dgm:t>
    </dgm:pt>
    <dgm:pt modelId="{F5769A45-7F39-4CAC-8867-E8CC0ECAA7EE}">
      <dgm:prSet/>
      <dgm:spPr/>
      <dgm:t>
        <a:bodyPr/>
        <a:lstStyle/>
        <a:p>
          <a:r>
            <a:rPr lang="en-US"/>
            <a:t>Requirements for locating openings to facilitate mixing and prevent exhaust recirculation</a:t>
          </a:r>
        </a:p>
      </dgm:t>
    </dgm:pt>
    <dgm:pt modelId="{6366BC3D-9CC9-4FAF-AC91-B031645DF1EA}" type="parTrans" cxnId="{E01A879F-3115-48AB-AD42-DFDE1D1378C7}">
      <dgm:prSet/>
      <dgm:spPr/>
      <dgm:t>
        <a:bodyPr/>
        <a:lstStyle/>
        <a:p>
          <a:endParaRPr lang="en-US"/>
        </a:p>
      </dgm:t>
    </dgm:pt>
    <dgm:pt modelId="{71736A00-B5C9-4BA8-B52C-EE0B326401E8}" type="sibTrans" cxnId="{E01A879F-3115-48AB-AD42-DFDE1D1378C7}">
      <dgm:prSet/>
      <dgm:spPr/>
      <dgm:t>
        <a:bodyPr/>
        <a:lstStyle/>
        <a:p>
          <a:endParaRPr lang="en-US"/>
        </a:p>
      </dgm:t>
    </dgm:pt>
    <dgm:pt modelId="{EEC1E93D-E236-4B44-B1A1-9480EF92A725}">
      <dgm:prSet phldrT="[Text]"/>
      <dgm:spPr/>
      <dgm:t>
        <a:bodyPr/>
        <a:lstStyle/>
        <a:p>
          <a:r>
            <a:rPr lang="en-US"/>
            <a:t>For units with refrigerant detection, the unit’s circulation fan must be enabled upon detection of a leak</a:t>
          </a:r>
        </a:p>
      </dgm:t>
    </dgm:pt>
    <dgm:pt modelId="{A5F258B1-8833-409B-B899-BEBFB6FCE083}" type="parTrans" cxnId="{C9FE7114-2830-4D23-B851-2BA2A27DD5B5}">
      <dgm:prSet/>
      <dgm:spPr/>
      <dgm:t>
        <a:bodyPr/>
        <a:lstStyle/>
        <a:p>
          <a:endParaRPr lang="en-US"/>
        </a:p>
      </dgm:t>
    </dgm:pt>
    <dgm:pt modelId="{45E0E27C-B239-4388-AC9B-0B3774A857D4}" type="sibTrans" cxnId="{C9FE7114-2830-4D23-B851-2BA2A27DD5B5}">
      <dgm:prSet/>
      <dgm:spPr/>
      <dgm:t>
        <a:bodyPr/>
        <a:lstStyle/>
        <a:p>
          <a:endParaRPr lang="en-US"/>
        </a:p>
      </dgm:t>
    </dgm:pt>
    <dgm:pt modelId="{EA28887E-A582-4618-A4B1-7E95D60D6EA2}">
      <dgm:prSet/>
      <dgm:spPr/>
      <dgm:t>
        <a:bodyPr/>
        <a:lstStyle/>
        <a:p>
          <a:r>
            <a:rPr lang="en-US" dirty="0"/>
            <a:t>The space shall be provided with an exhaust or transfer fan. Fans used to exhaust air from the space or transfer air to a separate indoor space shall comply with Equation 7-10</a:t>
          </a:r>
        </a:p>
      </dgm:t>
    </dgm:pt>
    <dgm:pt modelId="{E98ED32B-44E4-4FBB-9A82-844D60082A22}" type="parTrans" cxnId="{375EFE3C-CB8E-4775-9F05-176AE211990C}">
      <dgm:prSet/>
      <dgm:spPr/>
      <dgm:t>
        <a:bodyPr/>
        <a:lstStyle/>
        <a:p>
          <a:endParaRPr lang="en-US"/>
        </a:p>
      </dgm:t>
    </dgm:pt>
    <dgm:pt modelId="{8EAF3F5D-73AA-4BAF-9F56-1E6EF53EA585}" type="sibTrans" cxnId="{375EFE3C-CB8E-4775-9F05-176AE211990C}">
      <dgm:prSet/>
      <dgm:spPr/>
      <dgm:t>
        <a:bodyPr/>
        <a:lstStyle/>
        <a:p>
          <a:endParaRPr lang="en-US"/>
        </a:p>
      </dgm:t>
    </dgm:pt>
    <dgm:pt modelId="{8D79BA47-1BF7-4508-B16F-0629ACDBF4A7}">
      <dgm:prSet/>
      <dgm:spPr/>
      <dgm:t>
        <a:bodyPr/>
        <a:lstStyle/>
        <a:p>
          <a:r>
            <a:rPr lang="en-US"/>
            <a:t>Other energy codes may prohibit continuous fan operation</a:t>
          </a:r>
        </a:p>
      </dgm:t>
    </dgm:pt>
    <dgm:pt modelId="{848E0B7C-481E-405C-83A0-0DE2260155CD}" type="parTrans" cxnId="{24A402BE-4DA2-4E34-858A-0974C8E875EA}">
      <dgm:prSet/>
      <dgm:spPr/>
      <dgm:t>
        <a:bodyPr/>
        <a:lstStyle/>
        <a:p>
          <a:endParaRPr lang="en-US"/>
        </a:p>
      </dgm:t>
    </dgm:pt>
    <dgm:pt modelId="{F3E768E2-2270-40E8-A055-FEAF98906E56}" type="sibTrans" cxnId="{24A402BE-4DA2-4E34-858A-0974C8E875EA}">
      <dgm:prSet/>
      <dgm:spPr/>
      <dgm:t>
        <a:bodyPr/>
        <a:lstStyle/>
        <a:p>
          <a:endParaRPr lang="en-US"/>
        </a:p>
      </dgm:t>
    </dgm:pt>
    <dgm:pt modelId="{E6B3D140-A1C1-42EE-9D92-44274929446D}">
      <dgm:prSet/>
      <dgm:spPr/>
      <dgm:t>
        <a:bodyPr/>
        <a:lstStyle/>
        <a:p>
          <a:r>
            <a:rPr lang="en-US"/>
            <a:t>it can be to an alternative space</a:t>
          </a:r>
        </a:p>
      </dgm:t>
    </dgm:pt>
    <dgm:pt modelId="{DDD584C2-EF59-4154-A7D1-788E849B2EDE}" type="parTrans" cxnId="{C97275D8-C9DC-45F1-BE18-9E2147BB8DD5}">
      <dgm:prSet/>
      <dgm:spPr/>
      <dgm:t>
        <a:bodyPr/>
        <a:lstStyle/>
        <a:p>
          <a:endParaRPr lang="en-US"/>
        </a:p>
      </dgm:t>
    </dgm:pt>
    <dgm:pt modelId="{2D48ACBB-F3B7-4A67-936B-9F1BE25DC0E8}" type="sibTrans" cxnId="{C97275D8-C9DC-45F1-BE18-9E2147BB8DD5}">
      <dgm:prSet/>
      <dgm:spPr/>
      <dgm:t>
        <a:bodyPr/>
        <a:lstStyle/>
        <a:p>
          <a:endParaRPr lang="en-US"/>
        </a:p>
      </dgm:t>
    </dgm:pt>
    <dgm:pt modelId="{9F0D3812-A8F0-466A-BDA8-8A7ECFBEA78F}" type="pres">
      <dgm:prSet presAssocID="{346745AF-C816-4AB5-A89D-22F413144C67}" presName="linear" presStyleCnt="0">
        <dgm:presLayoutVars>
          <dgm:animLvl val="lvl"/>
          <dgm:resizeHandles val="exact"/>
        </dgm:presLayoutVars>
      </dgm:prSet>
      <dgm:spPr/>
    </dgm:pt>
    <dgm:pt modelId="{585BD85D-D468-4576-B1A8-A9A00378D67D}" type="pres">
      <dgm:prSet presAssocID="{81252D17-1FC8-4C56-A195-D2F537778B33}" presName="parentText" presStyleLbl="node1" presStyleIdx="0" presStyleCnt="6" custLinFactY="-58650" custLinFactNeighborX="-650" custLinFactNeighborY="-100000">
        <dgm:presLayoutVars>
          <dgm:chMax val="0"/>
          <dgm:bulletEnabled val="1"/>
        </dgm:presLayoutVars>
      </dgm:prSet>
      <dgm:spPr/>
    </dgm:pt>
    <dgm:pt modelId="{05DF545F-62E2-4A0F-88D0-6D849617EF3D}" type="pres">
      <dgm:prSet presAssocID="{81252D17-1FC8-4C56-A195-D2F537778B33}" presName="childText" presStyleLbl="revTx" presStyleIdx="0" presStyleCnt="4">
        <dgm:presLayoutVars>
          <dgm:bulletEnabled val="1"/>
        </dgm:presLayoutVars>
      </dgm:prSet>
      <dgm:spPr/>
    </dgm:pt>
    <dgm:pt modelId="{3FBB6A91-C857-41A8-896E-B08E6FF3FE39}" type="pres">
      <dgm:prSet presAssocID="{363A7422-C5DE-4A9C-B259-BED8DE9995F6}" presName="parentText" presStyleLbl="node1" presStyleIdx="1" presStyleCnt="6">
        <dgm:presLayoutVars>
          <dgm:chMax val="0"/>
          <dgm:bulletEnabled val="1"/>
        </dgm:presLayoutVars>
      </dgm:prSet>
      <dgm:spPr/>
    </dgm:pt>
    <dgm:pt modelId="{831930E3-C061-46B5-8C32-E3591918B86F}" type="pres">
      <dgm:prSet presAssocID="{363A7422-C5DE-4A9C-B259-BED8DE9995F6}" presName="childText" presStyleLbl="revTx" presStyleIdx="1" presStyleCnt="4">
        <dgm:presLayoutVars>
          <dgm:bulletEnabled val="1"/>
        </dgm:presLayoutVars>
      </dgm:prSet>
      <dgm:spPr/>
    </dgm:pt>
    <dgm:pt modelId="{47301929-5021-4F46-A9F1-49008D1C4238}" type="pres">
      <dgm:prSet presAssocID="{1C617C48-AE49-4777-B41B-045E29391A78}" presName="parentText" presStyleLbl="node1" presStyleIdx="2" presStyleCnt="6">
        <dgm:presLayoutVars>
          <dgm:chMax val="0"/>
          <dgm:bulletEnabled val="1"/>
        </dgm:presLayoutVars>
      </dgm:prSet>
      <dgm:spPr/>
    </dgm:pt>
    <dgm:pt modelId="{DCCDE012-4BC0-4EB5-B817-AFA5A2FD971C}" type="pres">
      <dgm:prSet presAssocID="{1C617C48-AE49-4777-B41B-045E29391A78}" presName="childText" presStyleLbl="revTx" presStyleIdx="2" presStyleCnt="4">
        <dgm:presLayoutVars>
          <dgm:bulletEnabled val="1"/>
        </dgm:presLayoutVars>
      </dgm:prSet>
      <dgm:spPr/>
    </dgm:pt>
    <dgm:pt modelId="{731E8C48-AC3E-4144-BEBF-CF45AE4899D8}" type="pres">
      <dgm:prSet presAssocID="{AB0E1BF7-13E9-465F-B882-F961C3A4D7D2}" presName="parentText" presStyleLbl="node1" presStyleIdx="3" presStyleCnt="6">
        <dgm:presLayoutVars>
          <dgm:chMax val="0"/>
          <dgm:bulletEnabled val="1"/>
        </dgm:presLayoutVars>
      </dgm:prSet>
      <dgm:spPr/>
    </dgm:pt>
    <dgm:pt modelId="{B4EDF2F0-90C5-4BFA-B540-7AFCEB781289}" type="pres">
      <dgm:prSet presAssocID="{AB0E1BF7-13E9-465F-B882-F961C3A4D7D2}" presName="childText" presStyleLbl="revTx" presStyleIdx="3" presStyleCnt="4">
        <dgm:presLayoutVars>
          <dgm:bulletEnabled val="1"/>
        </dgm:presLayoutVars>
      </dgm:prSet>
      <dgm:spPr/>
    </dgm:pt>
    <dgm:pt modelId="{8172DA49-782E-4143-B4D1-12129D58B089}" type="pres">
      <dgm:prSet presAssocID="{85AAD185-C7D5-4417-8C52-70B7B045FAF1}" presName="parentText" presStyleLbl="node1" presStyleIdx="4" presStyleCnt="6">
        <dgm:presLayoutVars>
          <dgm:chMax val="0"/>
          <dgm:bulletEnabled val="1"/>
        </dgm:presLayoutVars>
      </dgm:prSet>
      <dgm:spPr/>
    </dgm:pt>
    <dgm:pt modelId="{BE6122F5-EC41-4287-BAC2-AA2512BB85EE}" type="pres">
      <dgm:prSet presAssocID="{5649B868-AFF1-4874-BF2D-BF6A1FF0A146}" presName="spacer" presStyleCnt="0"/>
      <dgm:spPr/>
    </dgm:pt>
    <dgm:pt modelId="{59D00208-6BAE-4390-BCD7-6E8013CE8BAB}" type="pres">
      <dgm:prSet presAssocID="{F5769A45-7F39-4CAC-8867-E8CC0ECAA7EE}" presName="parentText" presStyleLbl="node1" presStyleIdx="5" presStyleCnt="6">
        <dgm:presLayoutVars>
          <dgm:chMax val="0"/>
          <dgm:bulletEnabled val="1"/>
        </dgm:presLayoutVars>
      </dgm:prSet>
      <dgm:spPr/>
    </dgm:pt>
  </dgm:ptLst>
  <dgm:cxnLst>
    <dgm:cxn modelId="{2ACB5001-4C48-4D15-9FE0-78B36FCCFCEF}" type="presOf" srcId="{EEC1E93D-E236-4B44-B1A1-9480EF92A725}" destId="{05DF545F-62E2-4A0F-88D0-6D849617EF3D}" srcOrd="0" destOrd="0" presId="urn:microsoft.com/office/officeart/2005/8/layout/vList2"/>
    <dgm:cxn modelId="{D599AC12-97CC-444B-AC51-855694E4C4EE}" type="presOf" srcId="{1C617C48-AE49-4777-B41B-045E29391A78}" destId="{47301929-5021-4F46-A9F1-49008D1C4238}" srcOrd="0" destOrd="0" presId="urn:microsoft.com/office/officeart/2005/8/layout/vList2"/>
    <dgm:cxn modelId="{C9FE7114-2830-4D23-B851-2BA2A27DD5B5}" srcId="{81252D17-1FC8-4C56-A195-D2F537778B33}" destId="{EEC1E93D-E236-4B44-B1A1-9480EF92A725}" srcOrd="0" destOrd="0" parTransId="{A5F258B1-8833-409B-B899-BEBFB6FCE083}" sibTransId="{45E0E27C-B239-4388-AC9B-0B3774A857D4}"/>
    <dgm:cxn modelId="{F4064B1A-FCA1-4C3D-87A6-95245CF89B55}" type="presOf" srcId="{EA28887E-A582-4618-A4B1-7E95D60D6EA2}" destId="{831930E3-C061-46B5-8C32-E3591918B86F}" srcOrd="0" destOrd="0" presId="urn:microsoft.com/office/officeart/2005/8/layout/vList2"/>
    <dgm:cxn modelId="{361C7922-7A99-45D4-BBED-DE276FD00B1F}" type="presOf" srcId="{8D79BA47-1BF7-4508-B16F-0629ACDBF4A7}" destId="{DCCDE012-4BC0-4EB5-B817-AFA5A2FD971C}" srcOrd="0" destOrd="0" presId="urn:microsoft.com/office/officeart/2005/8/layout/vList2"/>
    <dgm:cxn modelId="{10FFA637-17E1-4CDD-97FC-3A2B565951CB}" type="presOf" srcId="{363A7422-C5DE-4A9C-B259-BED8DE9995F6}" destId="{3FBB6A91-C857-41A8-896E-B08E6FF3FE39}" srcOrd="0" destOrd="0" presId="urn:microsoft.com/office/officeart/2005/8/layout/vList2"/>
    <dgm:cxn modelId="{2336B639-7EB6-4CC8-898B-DD63E77DB990}" type="presOf" srcId="{E6B3D140-A1C1-42EE-9D92-44274929446D}" destId="{B4EDF2F0-90C5-4BFA-B540-7AFCEB781289}" srcOrd="0" destOrd="0" presId="urn:microsoft.com/office/officeart/2005/8/layout/vList2"/>
    <dgm:cxn modelId="{375EFE3C-CB8E-4775-9F05-176AE211990C}" srcId="{363A7422-C5DE-4A9C-B259-BED8DE9995F6}" destId="{EA28887E-A582-4618-A4B1-7E95D60D6EA2}" srcOrd="0" destOrd="0" parTransId="{E98ED32B-44E4-4FBB-9A82-844D60082A22}" sibTransId="{8EAF3F5D-73AA-4BAF-9F56-1E6EF53EA585}"/>
    <dgm:cxn modelId="{8BC5F571-16B5-4371-9831-5AA27263B789}" srcId="{346745AF-C816-4AB5-A89D-22F413144C67}" destId="{85AAD185-C7D5-4417-8C52-70B7B045FAF1}" srcOrd="4" destOrd="0" parTransId="{3BEBF2F1-2468-476F-8831-859E09318EDA}" sibTransId="{5649B868-AFF1-4874-BF2D-BF6A1FF0A146}"/>
    <dgm:cxn modelId="{450DC972-D97E-497F-9880-FFEFC2540332}" type="presOf" srcId="{346745AF-C816-4AB5-A89D-22F413144C67}" destId="{9F0D3812-A8F0-466A-BDA8-8A7ECFBEA78F}" srcOrd="0" destOrd="0" presId="urn:microsoft.com/office/officeart/2005/8/layout/vList2"/>
    <dgm:cxn modelId="{E4183181-350B-45BE-8ADA-4B0CBAD4D9C6}" srcId="{346745AF-C816-4AB5-A89D-22F413144C67}" destId="{81252D17-1FC8-4C56-A195-D2F537778B33}" srcOrd="0" destOrd="0" parTransId="{633F4800-A130-40B6-A321-AACE48DE853C}" sibTransId="{BA3DC9E3-0491-4ACF-9B3B-2E2D0688AB9A}"/>
    <dgm:cxn modelId="{25292C90-2737-409C-94E1-98B5A8A6CEA6}" srcId="{346745AF-C816-4AB5-A89D-22F413144C67}" destId="{1C617C48-AE49-4777-B41B-045E29391A78}" srcOrd="2" destOrd="0" parTransId="{72EFB2D5-7AA3-4E8D-B76D-2E9E15773BB7}" sibTransId="{D7AFB2E5-A9D8-4EEB-ADB2-4B2094110D35}"/>
    <dgm:cxn modelId="{09A89096-F4AE-4AF2-A57D-9B988A0BDCE5}" type="presOf" srcId="{81252D17-1FC8-4C56-A195-D2F537778B33}" destId="{585BD85D-D468-4576-B1A8-A9A00378D67D}" srcOrd="0" destOrd="0" presId="urn:microsoft.com/office/officeart/2005/8/layout/vList2"/>
    <dgm:cxn modelId="{E01A879F-3115-48AB-AD42-DFDE1D1378C7}" srcId="{346745AF-C816-4AB5-A89D-22F413144C67}" destId="{F5769A45-7F39-4CAC-8867-E8CC0ECAA7EE}" srcOrd="5" destOrd="0" parTransId="{6366BC3D-9CC9-4FAF-AC91-B031645DF1EA}" sibTransId="{71736A00-B5C9-4BA8-B52C-EE0B326401E8}"/>
    <dgm:cxn modelId="{DD9865A3-CE2D-4421-848C-2984363C2C23}" type="presOf" srcId="{85AAD185-C7D5-4417-8C52-70B7B045FAF1}" destId="{8172DA49-782E-4143-B4D1-12129D58B089}" srcOrd="0" destOrd="0" presId="urn:microsoft.com/office/officeart/2005/8/layout/vList2"/>
    <dgm:cxn modelId="{D383F7B5-202C-4AEA-9342-C42352E46015}" type="presOf" srcId="{AB0E1BF7-13E9-465F-B882-F961C3A4D7D2}" destId="{731E8C48-AC3E-4144-BEBF-CF45AE4899D8}" srcOrd="0" destOrd="0" presId="urn:microsoft.com/office/officeart/2005/8/layout/vList2"/>
    <dgm:cxn modelId="{24A402BE-4DA2-4E34-858A-0974C8E875EA}" srcId="{1C617C48-AE49-4777-B41B-045E29391A78}" destId="{8D79BA47-1BF7-4508-B16F-0629ACDBF4A7}" srcOrd="0" destOrd="0" parTransId="{848E0B7C-481E-405C-83A0-0DE2260155CD}" sibTransId="{F3E768E2-2270-40E8-A055-FEAF98906E56}"/>
    <dgm:cxn modelId="{E5B976C2-2E22-40C0-9535-73A4100D00AA}" srcId="{346745AF-C816-4AB5-A89D-22F413144C67}" destId="{AB0E1BF7-13E9-465F-B882-F961C3A4D7D2}" srcOrd="3" destOrd="0" parTransId="{423CFCD9-BD10-4FDC-8FB5-3F2B480A9677}" sibTransId="{4ED34069-523D-4F07-BEDF-7B463B5F24A7}"/>
    <dgm:cxn modelId="{9FBCC1D2-B93F-4BAD-99F9-B997413E2E57}" srcId="{346745AF-C816-4AB5-A89D-22F413144C67}" destId="{363A7422-C5DE-4A9C-B259-BED8DE9995F6}" srcOrd="1" destOrd="0" parTransId="{FF17C9DB-48CB-4052-999F-DB15E1EAFADF}" sibTransId="{5713C73F-3092-4CD3-A93A-9F4C424BEEDD}"/>
    <dgm:cxn modelId="{7830F4D7-DA8E-46F5-A8E5-5C542FB46824}" type="presOf" srcId="{F5769A45-7F39-4CAC-8867-E8CC0ECAA7EE}" destId="{59D00208-6BAE-4390-BCD7-6E8013CE8BAB}" srcOrd="0" destOrd="0" presId="urn:microsoft.com/office/officeart/2005/8/layout/vList2"/>
    <dgm:cxn modelId="{C97275D8-C9DC-45F1-BE18-9E2147BB8DD5}" srcId="{AB0E1BF7-13E9-465F-B882-F961C3A4D7D2}" destId="{E6B3D140-A1C1-42EE-9D92-44274929446D}" srcOrd="0" destOrd="0" parTransId="{DDD584C2-EF59-4154-A7D1-788E849B2EDE}" sibTransId="{2D48ACBB-F3B7-4A67-936B-9F1BE25DC0E8}"/>
    <dgm:cxn modelId="{07AEB787-9139-435F-BCC9-79E4A76F4AC4}" type="presParOf" srcId="{9F0D3812-A8F0-466A-BDA8-8A7ECFBEA78F}" destId="{585BD85D-D468-4576-B1A8-A9A00378D67D}" srcOrd="0" destOrd="0" presId="urn:microsoft.com/office/officeart/2005/8/layout/vList2"/>
    <dgm:cxn modelId="{D47A1940-6800-4F62-9077-DADEEE44FC6D}" type="presParOf" srcId="{9F0D3812-A8F0-466A-BDA8-8A7ECFBEA78F}" destId="{05DF545F-62E2-4A0F-88D0-6D849617EF3D}" srcOrd="1" destOrd="0" presId="urn:microsoft.com/office/officeart/2005/8/layout/vList2"/>
    <dgm:cxn modelId="{AA279B51-0BEB-4831-927F-024BE9B505EA}" type="presParOf" srcId="{9F0D3812-A8F0-466A-BDA8-8A7ECFBEA78F}" destId="{3FBB6A91-C857-41A8-896E-B08E6FF3FE39}" srcOrd="2" destOrd="0" presId="urn:microsoft.com/office/officeart/2005/8/layout/vList2"/>
    <dgm:cxn modelId="{D3C0A343-41B4-4DD2-89A1-FBB9EB98CD45}" type="presParOf" srcId="{9F0D3812-A8F0-466A-BDA8-8A7ECFBEA78F}" destId="{831930E3-C061-46B5-8C32-E3591918B86F}" srcOrd="3" destOrd="0" presId="urn:microsoft.com/office/officeart/2005/8/layout/vList2"/>
    <dgm:cxn modelId="{D9A246D3-1790-4713-9AB1-101FC2B9DF3C}" type="presParOf" srcId="{9F0D3812-A8F0-466A-BDA8-8A7ECFBEA78F}" destId="{47301929-5021-4F46-A9F1-49008D1C4238}" srcOrd="4" destOrd="0" presId="urn:microsoft.com/office/officeart/2005/8/layout/vList2"/>
    <dgm:cxn modelId="{C3D61DB7-51D0-4765-9FC7-FD810BC84136}" type="presParOf" srcId="{9F0D3812-A8F0-466A-BDA8-8A7ECFBEA78F}" destId="{DCCDE012-4BC0-4EB5-B817-AFA5A2FD971C}" srcOrd="5" destOrd="0" presId="urn:microsoft.com/office/officeart/2005/8/layout/vList2"/>
    <dgm:cxn modelId="{BB5EB844-31FF-42CE-850E-FCBC800F1BEB}" type="presParOf" srcId="{9F0D3812-A8F0-466A-BDA8-8A7ECFBEA78F}" destId="{731E8C48-AC3E-4144-BEBF-CF45AE4899D8}" srcOrd="6" destOrd="0" presId="urn:microsoft.com/office/officeart/2005/8/layout/vList2"/>
    <dgm:cxn modelId="{14782F5E-EF41-4869-9FAC-6CC596B6D521}" type="presParOf" srcId="{9F0D3812-A8F0-466A-BDA8-8A7ECFBEA78F}" destId="{B4EDF2F0-90C5-4BFA-B540-7AFCEB781289}" srcOrd="7" destOrd="0" presId="urn:microsoft.com/office/officeart/2005/8/layout/vList2"/>
    <dgm:cxn modelId="{24CC2D1C-BB63-483D-B659-7C23839F77CD}" type="presParOf" srcId="{9F0D3812-A8F0-466A-BDA8-8A7ECFBEA78F}" destId="{8172DA49-782E-4143-B4D1-12129D58B089}" srcOrd="8" destOrd="0" presId="urn:microsoft.com/office/officeart/2005/8/layout/vList2"/>
    <dgm:cxn modelId="{C2AAE459-41E3-4DD9-8489-9247BCA3122B}" type="presParOf" srcId="{9F0D3812-A8F0-466A-BDA8-8A7ECFBEA78F}" destId="{BE6122F5-EC41-4287-BAC2-AA2512BB85EE}" srcOrd="9" destOrd="0" presId="urn:microsoft.com/office/officeart/2005/8/layout/vList2"/>
    <dgm:cxn modelId="{5A266B93-58A5-4F5C-B526-3C157A532C76}" type="presParOf" srcId="{9F0D3812-A8F0-466A-BDA8-8A7ECFBEA78F}" destId="{59D00208-6BAE-4390-BCD7-6E8013CE8BA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EAE12-F14F-41EB-AF00-3F84C023DE23}">
      <dsp:nvSpPr>
        <dsp:cNvPr id="0" name=""/>
        <dsp:cNvSpPr/>
      </dsp:nvSpPr>
      <dsp:spPr>
        <a:xfrm>
          <a:off x="0" y="0"/>
          <a:ext cx="5530696" cy="898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General</a:t>
          </a:r>
        </a:p>
        <a:p>
          <a:pPr marL="0" lvl="0" indent="0" algn="l" defTabSz="488950">
            <a:lnSpc>
              <a:spcPct val="90000"/>
            </a:lnSpc>
            <a:spcBef>
              <a:spcPct val="0"/>
            </a:spcBef>
            <a:spcAft>
              <a:spcPct val="35000"/>
            </a:spcAft>
            <a:buNone/>
          </a:pPr>
          <a:r>
            <a:rPr lang="en-US" sz="900" kern="1200" dirty="0">
              <a:solidFill>
                <a:srgbClr val="FFFF00"/>
              </a:solidFill>
            </a:rPr>
            <a:t>NEW equipment only</a:t>
          </a:r>
        </a:p>
        <a:p>
          <a:pPr marL="0" lvl="0" indent="0" algn="l" defTabSz="488950">
            <a:lnSpc>
              <a:spcPct val="90000"/>
            </a:lnSpc>
            <a:spcBef>
              <a:spcPct val="0"/>
            </a:spcBef>
            <a:spcAft>
              <a:spcPct val="35000"/>
            </a:spcAft>
            <a:buNone/>
          </a:pPr>
          <a:r>
            <a:rPr lang="en-US" sz="800" kern="1200" dirty="0"/>
            <a:t>HVAC: 700 GWP limit and various deadlines </a:t>
          </a:r>
          <a:br>
            <a:rPr lang="en-US" sz="800" kern="1200" dirty="0"/>
          </a:br>
          <a:r>
            <a:rPr lang="en-US" sz="800" kern="1200" dirty="0"/>
            <a:t>Refrigeration, Industrial Process, Foams, Aerosols: Various GWP limits and deadlines</a:t>
          </a:r>
        </a:p>
        <a:p>
          <a:pPr marL="0" lvl="0" indent="0" algn="l" defTabSz="488950">
            <a:lnSpc>
              <a:spcPct val="90000"/>
            </a:lnSpc>
            <a:spcBef>
              <a:spcPct val="0"/>
            </a:spcBef>
            <a:spcAft>
              <a:spcPct val="35000"/>
            </a:spcAft>
            <a:buNone/>
          </a:pPr>
          <a:r>
            <a:rPr lang="en-US" sz="800" kern="1200" dirty="0"/>
            <a:t>Labeling, Recordkeeping &amp; reporting requirements for OEMs</a:t>
          </a:r>
        </a:p>
      </dsp:txBody>
      <dsp:txXfrm>
        <a:off x="1189938" y="0"/>
        <a:ext cx="4340758" cy="898315"/>
      </dsp:txXfrm>
    </dsp:sp>
    <dsp:sp modelId="{72276D5C-FDCF-438D-B95A-772C116A8299}">
      <dsp:nvSpPr>
        <dsp:cNvPr id="0" name=""/>
        <dsp:cNvSpPr/>
      </dsp:nvSpPr>
      <dsp:spPr>
        <a:xfrm>
          <a:off x="315042" y="113962"/>
          <a:ext cx="643651" cy="67039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677F06-2C35-4B53-904E-4D40E2C556B2}">
      <dsp:nvSpPr>
        <dsp:cNvPr id="0" name=""/>
        <dsp:cNvSpPr/>
      </dsp:nvSpPr>
      <dsp:spPr>
        <a:xfrm>
          <a:off x="0" y="982114"/>
          <a:ext cx="5530696" cy="907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Products</a:t>
          </a:r>
        </a:p>
        <a:p>
          <a:pPr marL="0" lvl="0" indent="0" algn="l" defTabSz="488950">
            <a:lnSpc>
              <a:spcPct val="90000"/>
            </a:lnSpc>
            <a:spcBef>
              <a:spcPct val="0"/>
            </a:spcBef>
            <a:spcAft>
              <a:spcPct val="35000"/>
            </a:spcAft>
            <a:buNone/>
          </a:pPr>
          <a:r>
            <a:rPr lang="en-US" sz="900" kern="1200" dirty="0">
              <a:solidFill>
                <a:srgbClr val="FFFF00"/>
              </a:solidFill>
            </a:rPr>
            <a:t>Factory-charged equipment</a:t>
          </a:r>
        </a:p>
        <a:p>
          <a:pPr marL="0" lvl="0" indent="0" algn="l" defTabSz="488950">
            <a:lnSpc>
              <a:spcPct val="90000"/>
            </a:lnSpc>
            <a:spcBef>
              <a:spcPct val="0"/>
            </a:spcBef>
            <a:spcAft>
              <a:spcPct val="35000"/>
            </a:spcAft>
            <a:buNone/>
          </a:pPr>
          <a:r>
            <a:rPr lang="en-US" sz="800" kern="1200" dirty="0"/>
            <a:t>Chillers, RTUs, WSHP, PTAC: 1/1/25 MFG/Import deadline </a:t>
          </a:r>
          <a:br>
            <a:rPr lang="en-US" sz="800" kern="1200" dirty="0"/>
          </a:br>
          <a:r>
            <a:rPr lang="en-US" sz="800" kern="1200" dirty="0">
              <a:solidFill>
                <a:schemeClr val="bg1"/>
              </a:solidFill>
            </a:rPr>
            <a:t>Datacenter: 1/1/27 MFG/Import deadline</a:t>
          </a:r>
        </a:p>
        <a:p>
          <a:pPr marL="0" lvl="0" indent="0" algn="l" defTabSz="488950">
            <a:lnSpc>
              <a:spcPct val="90000"/>
            </a:lnSpc>
            <a:spcBef>
              <a:spcPct val="0"/>
            </a:spcBef>
            <a:spcAft>
              <a:spcPct val="35000"/>
            </a:spcAft>
            <a:buNone/>
          </a:pPr>
          <a:r>
            <a:rPr lang="en-US" sz="800" kern="1200" dirty="0">
              <a:solidFill>
                <a:schemeClr val="bg1"/>
              </a:solidFill>
            </a:rPr>
            <a:t>3 year sell-through deadline</a:t>
          </a:r>
        </a:p>
      </dsp:txBody>
      <dsp:txXfrm>
        <a:off x="1189938" y="982114"/>
        <a:ext cx="4340758" cy="907676"/>
      </dsp:txXfrm>
    </dsp:sp>
    <dsp:sp modelId="{D265FE8C-CBB5-4FA2-B3C6-717ABDF78EC0}">
      <dsp:nvSpPr>
        <dsp:cNvPr id="0" name=""/>
        <dsp:cNvSpPr/>
      </dsp:nvSpPr>
      <dsp:spPr>
        <a:xfrm>
          <a:off x="155194" y="1100757"/>
          <a:ext cx="963347" cy="67039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713DD5-098A-412C-A6DE-68C5C4FF22DA}">
      <dsp:nvSpPr>
        <dsp:cNvPr id="0" name=""/>
        <dsp:cNvSpPr/>
      </dsp:nvSpPr>
      <dsp:spPr>
        <a:xfrm>
          <a:off x="0" y="1973589"/>
          <a:ext cx="5530696" cy="10765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Systems</a:t>
          </a:r>
        </a:p>
        <a:p>
          <a:pPr marL="0" lvl="0" indent="0" algn="l" defTabSz="488950">
            <a:lnSpc>
              <a:spcPct val="90000"/>
            </a:lnSpc>
            <a:spcBef>
              <a:spcPct val="0"/>
            </a:spcBef>
            <a:spcAft>
              <a:spcPct val="35000"/>
            </a:spcAft>
            <a:buNone/>
          </a:pPr>
          <a:r>
            <a:rPr lang="en-US" sz="900" kern="1200" dirty="0">
              <a:solidFill>
                <a:srgbClr val="FFFF00"/>
              </a:solidFill>
            </a:rPr>
            <a:t>Field-charged equipment: </a:t>
          </a:r>
          <a:r>
            <a:rPr lang="en-US" sz="900" kern="1200" dirty="0"/>
            <a:t>Split systems, breakdown units</a:t>
          </a:r>
          <a:endParaRPr lang="en-US" sz="900" kern="1200" dirty="0">
            <a:solidFill>
              <a:schemeClr val="bg1"/>
            </a:solidFill>
          </a:endParaRPr>
        </a:p>
        <a:p>
          <a:pPr marL="0" lvl="0" indent="0" algn="l" defTabSz="488950">
            <a:lnSpc>
              <a:spcPct val="90000"/>
            </a:lnSpc>
            <a:spcBef>
              <a:spcPct val="0"/>
            </a:spcBef>
            <a:spcAft>
              <a:spcPct val="35000"/>
            </a:spcAft>
            <a:buNone/>
          </a:pPr>
          <a:r>
            <a:rPr lang="en-US" sz="800" kern="1200" dirty="0">
              <a:solidFill>
                <a:schemeClr val="bg1"/>
              </a:solidFill>
            </a:rPr>
            <a:t>Res &amp; Light Comm: 1/1/25 MFG/import and 1/1/26 installation deadlines</a:t>
          </a:r>
          <a:br>
            <a:rPr lang="en-US" sz="800" kern="1200" dirty="0"/>
          </a:br>
          <a:r>
            <a:rPr lang="en-US" sz="800" kern="1200" dirty="0"/>
            <a:t>VRF: </a:t>
          </a:r>
          <a:r>
            <a:rPr lang="en-US" sz="800" kern="1200" dirty="0">
              <a:solidFill>
                <a:schemeClr val="bg1"/>
              </a:solidFill>
            </a:rPr>
            <a:t>1/1/26 MFG/import and </a:t>
          </a:r>
          <a:r>
            <a:rPr lang="en-US" sz="800" kern="1200" dirty="0">
              <a:solidFill>
                <a:srgbClr val="00FF00"/>
              </a:solidFill>
            </a:rPr>
            <a:t>1/1/27 installation deadline (Proposed rule / Not final)</a:t>
          </a:r>
          <a:br>
            <a:rPr lang="en-US" sz="800" kern="1200" dirty="0"/>
          </a:br>
          <a:r>
            <a:rPr lang="en-US" sz="800" kern="1200" dirty="0"/>
            <a:t>Datacenter: 1/1/27 </a:t>
          </a:r>
          <a:r>
            <a:rPr lang="en-US" sz="800" kern="1200" dirty="0">
              <a:solidFill>
                <a:schemeClr val="bg1"/>
              </a:solidFill>
            </a:rPr>
            <a:t>installation deadline</a:t>
          </a:r>
        </a:p>
        <a:p>
          <a:pPr marL="0" lvl="0" indent="0" algn="l" defTabSz="488950">
            <a:lnSpc>
              <a:spcPct val="90000"/>
            </a:lnSpc>
            <a:spcBef>
              <a:spcPct val="0"/>
            </a:spcBef>
            <a:spcAft>
              <a:spcPct val="35000"/>
            </a:spcAft>
            <a:buNone/>
          </a:pPr>
          <a:r>
            <a:rPr lang="en-US" sz="800" kern="1200" dirty="0"/>
            <a:t>Installation definition</a:t>
          </a:r>
        </a:p>
      </dsp:txBody>
      <dsp:txXfrm>
        <a:off x="1189938" y="1973589"/>
        <a:ext cx="4340758" cy="1076530"/>
      </dsp:txXfrm>
    </dsp:sp>
    <dsp:sp modelId="{ABFEDB12-D625-4BE7-8FDF-24B83D0B2BF4}">
      <dsp:nvSpPr>
        <dsp:cNvPr id="0" name=""/>
        <dsp:cNvSpPr/>
      </dsp:nvSpPr>
      <dsp:spPr>
        <a:xfrm>
          <a:off x="308649" y="2176659"/>
          <a:ext cx="656438" cy="67039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CFC2F1-4FA3-4EB4-B43F-CD8EBB69F69E}">
      <dsp:nvSpPr>
        <dsp:cNvPr id="0" name=""/>
        <dsp:cNvSpPr/>
      </dsp:nvSpPr>
      <dsp:spPr>
        <a:xfrm>
          <a:off x="0" y="3133919"/>
          <a:ext cx="5530696" cy="8379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Components</a:t>
          </a:r>
        </a:p>
        <a:p>
          <a:pPr marL="0" lvl="0" indent="0" algn="l" defTabSz="488950">
            <a:lnSpc>
              <a:spcPct val="90000"/>
            </a:lnSpc>
            <a:spcBef>
              <a:spcPct val="0"/>
            </a:spcBef>
            <a:spcAft>
              <a:spcPct val="35000"/>
            </a:spcAft>
            <a:buNone/>
          </a:pPr>
          <a:r>
            <a:rPr lang="en-US" sz="900" kern="1200" dirty="0">
              <a:solidFill>
                <a:srgbClr val="FFFF00"/>
              </a:solidFill>
            </a:rPr>
            <a:t>Repairs of existing equipment is allowed</a:t>
          </a:r>
          <a:br>
            <a:rPr lang="en-US" sz="800" kern="1200" dirty="0">
              <a:solidFill>
                <a:srgbClr val="FFFF00"/>
              </a:solidFill>
            </a:rPr>
          </a:br>
          <a:br>
            <a:rPr lang="en-US" sz="100" kern="1200" dirty="0">
              <a:solidFill>
                <a:srgbClr val="FFFF00"/>
              </a:solidFill>
            </a:rPr>
          </a:br>
          <a:r>
            <a:rPr lang="en-US" sz="800" kern="1200" dirty="0"/>
            <a:t>Components can be replaced: Condensers, Compressors, Evaporator units, Evaporators</a:t>
          </a:r>
        </a:p>
        <a:p>
          <a:pPr marL="0" lvl="0" indent="0" algn="l" defTabSz="488950">
            <a:lnSpc>
              <a:spcPct val="90000"/>
            </a:lnSpc>
            <a:spcBef>
              <a:spcPct val="0"/>
            </a:spcBef>
            <a:spcAft>
              <a:spcPct val="35000"/>
            </a:spcAft>
            <a:buNone/>
          </a:pPr>
          <a:r>
            <a:rPr lang="en-US" sz="800" kern="1200" dirty="0"/>
            <a:t>Label needed: “For servicing existing equipment only”</a:t>
          </a:r>
        </a:p>
      </dsp:txBody>
      <dsp:txXfrm>
        <a:off x="1189938" y="3133919"/>
        <a:ext cx="4340758" cy="837988"/>
      </dsp:txXfrm>
    </dsp:sp>
    <dsp:sp modelId="{E2DCD1ED-3EB0-4FE9-ABDA-63F34DA6544B}">
      <dsp:nvSpPr>
        <dsp:cNvPr id="0" name=""/>
        <dsp:cNvSpPr/>
      </dsp:nvSpPr>
      <dsp:spPr>
        <a:xfrm>
          <a:off x="295862" y="3217718"/>
          <a:ext cx="682012" cy="670391"/>
        </a:xfrm>
        <a:prstGeom prst="roundRect">
          <a:avLst>
            <a:gd name="adj" fmla="val 10000"/>
          </a:avLst>
        </a:prstGeom>
        <a:blipFill rotWithShape="1">
          <a:blip xmlns:r="http://schemas.openxmlformats.org/officeDocument/2006/relationships"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B8227-1406-481F-AD70-9D6DB70176D0}">
      <dsp:nvSpPr>
        <dsp:cNvPr id="0" name=""/>
        <dsp:cNvSpPr/>
      </dsp:nvSpPr>
      <dsp:spPr>
        <a:xfrm>
          <a:off x="816" y="652901"/>
          <a:ext cx="1082585" cy="1082585"/>
        </a:xfrm>
        <a:prstGeom prst="ellipse">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Flammability</a:t>
          </a:r>
        </a:p>
      </dsp:txBody>
      <dsp:txXfrm>
        <a:off x="159357" y="811442"/>
        <a:ext cx="765503" cy="765503"/>
      </dsp:txXfrm>
    </dsp:sp>
    <dsp:sp modelId="{50C43144-2543-44A5-B73A-B1409776C321}">
      <dsp:nvSpPr>
        <dsp:cNvPr id="0" name=""/>
        <dsp:cNvSpPr/>
      </dsp:nvSpPr>
      <dsp:spPr>
        <a:xfrm>
          <a:off x="1171307" y="880244"/>
          <a:ext cx="627899" cy="627899"/>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1254535" y="1120353"/>
        <a:ext cx="461443" cy="147681"/>
      </dsp:txXfrm>
    </dsp:sp>
    <dsp:sp modelId="{F9E26F20-B887-455B-9705-A2510D716E92}">
      <dsp:nvSpPr>
        <dsp:cNvPr id="0" name=""/>
        <dsp:cNvSpPr/>
      </dsp:nvSpPr>
      <dsp:spPr>
        <a:xfrm>
          <a:off x="1887112" y="652901"/>
          <a:ext cx="1082585" cy="1082585"/>
        </a:xfrm>
        <a:prstGeom prst="ellipse">
          <a:avLst/>
        </a:prstGeom>
        <a:solidFill>
          <a:srgbClr val="9A75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Toxicity</a:t>
          </a:r>
        </a:p>
      </dsp:txBody>
      <dsp:txXfrm>
        <a:off x="2045653" y="811442"/>
        <a:ext cx="765503" cy="765503"/>
      </dsp:txXfrm>
    </dsp:sp>
    <dsp:sp modelId="{C30F2568-2F1F-4C0C-952D-7FAE44BC9280}">
      <dsp:nvSpPr>
        <dsp:cNvPr id="0" name=""/>
        <dsp:cNvSpPr/>
      </dsp:nvSpPr>
      <dsp:spPr>
        <a:xfrm>
          <a:off x="3057603" y="880244"/>
          <a:ext cx="627899" cy="627899"/>
        </a:xfrm>
        <a:prstGeom prst="mathEqual">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140831" y="1009591"/>
        <a:ext cx="461443" cy="369205"/>
      </dsp:txXfrm>
    </dsp:sp>
    <dsp:sp modelId="{4360A34B-A293-40AB-B488-D26F00E444A8}">
      <dsp:nvSpPr>
        <dsp:cNvPr id="0" name=""/>
        <dsp:cNvSpPr/>
      </dsp:nvSpPr>
      <dsp:spPr>
        <a:xfrm>
          <a:off x="3773409" y="652901"/>
          <a:ext cx="1082585" cy="1082585"/>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Safety</a:t>
          </a:r>
        </a:p>
        <a:p>
          <a:pPr marL="0" lvl="0" indent="0" algn="ctr" defTabSz="400050">
            <a:lnSpc>
              <a:spcPct val="90000"/>
            </a:lnSpc>
            <a:spcBef>
              <a:spcPct val="0"/>
            </a:spcBef>
            <a:spcAft>
              <a:spcPct val="35000"/>
            </a:spcAft>
            <a:buNone/>
          </a:pPr>
          <a:r>
            <a:rPr lang="en-US" sz="900" b="1" kern="1200"/>
            <a:t>Group</a:t>
          </a:r>
        </a:p>
      </dsp:txBody>
      <dsp:txXfrm>
        <a:off x="3931950" y="811442"/>
        <a:ext cx="765503" cy="765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BD6FA-301E-43CB-B56E-793B3BAE86BC}">
      <dsp:nvSpPr>
        <dsp:cNvPr id="0" name=""/>
        <dsp:cNvSpPr/>
      </dsp:nvSpPr>
      <dsp:spPr>
        <a:xfrm>
          <a:off x="1631570" y="1962083"/>
          <a:ext cx="1504918" cy="15049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t>RCL</a:t>
          </a:r>
        </a:p>
      </dsp:txBody>
      <dsp:txXfrm>
        <a:off x="1851960" y="2182473"/>
        <a:ext cx="1064138" cy="1064138"/>
      </dsp:txXfrm>
    </dsp:sp>
    <dsp:sp modelId="{E6B44F0F-6CA6-4063-A62B-E9B58540228F}">
      <dsp:nvSpPr>
        <dsp:cNvPr id="0" name=""/>
        <dsp:cNvSpPr/>
      </dsp:nvSpPr>
      <dsp:spPr>
        <a:xfrm rot="12900000">
          <a:off x="606152" y="1680013"/>
          <a:ext cx="1213368" cy="4289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523BE23-00AA-448F-8BF2-36288EBE8512}">
      <dsp:nvSpPr>
        <dsp:cNvPr id="0" name=""/>
        <dsp:cNvSpPr/>
      </dsp:nvSpPr>
      <dsp:spPr>
        <a:xfrm>
          <a:off x="1033" y="974615"/>
          <a:ext cx="1429672" cy="1143738"/>
        </a:xfrm>
        <a:prstGeom prst="roundRect">
          <a:avLst>
            <a:gd name="adj" fmla="val 10000"/>
          </a:avLst>
        </a:prstGeom>
        <a:gradFill rotWithShape="0">
          <a:gsLst>
            <a:gs pos="0">
              <a:srgbClr val="C00000"/>
            </a:gs>
            <a:gs pos="80000">
              <a:srgbClr val="C00000"/>
            </a:gs>
            <a:gs pos="100000">
              <a:srgbClr val="FF00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a:t>Flammability</a:t>
          </a:r>
        </a:p>
      </dsp:txBody>
      <dsp:txXfrm>
        <a:off x="34532" y="1008114"/>
        <a:ext cx="1362674" cy="1076740"/>
      </dsp:txXfrm>
    </dsp:sp>
    <dsp:sp modelId="{80A3DE0A-09C9-4E90-BEEB-6117E4E3085A}">
      <dsp:nvSpPr>
        <dsp:cNvPr id="0" name=""/>
        <dsp:cNvSpPr/>
      </dsp:nvSpPr>
      <dsp:spPr>
        <a:xfrm rot="16200000">
          <a:off x="1777345" y="1070328"/>
          <a:ext cx="1213368" cy="4289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E1F4D1B-D786-4F36-BA08-3BD908BE4D5E}">
      <dsp:nvSpPr>
        <dsp:cNvPr id="0" name=""/>
        <dsp:cNvSpPr/>
      </dsp:nvSpPr>
      <dsp:spPr>
        <a:xfrm>
          <a:off x="1669193" y="106226"/>
          <a:ext cx="1429672" cy="1143738"/>
        </a:xfrm>
        <a:prstGeom prst="roundRect">
          <a:avLst>
            <a:gd name="adj" fmla="val 10000"/>
          </a:avLst>
        </a:prstGeom>
        <a:gradFill rotWithShape="0">
          <a:gsLst>
            <a:gs pos="0">
              <a:srgbClr val="9A7500"/>
            </a:gs>
            <a:gs pos="80000">
              <a:srgbClr val="9A7500"/>
            </a:gs>
            <a:gs pos="100000">
              <a:srgbClr val="FFC0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a:t>Toxicity</a:t>
          </a:r>
        </a:p>
      </dsp:txBody>
      <dsp:txXfrm>
        <a:off x="1702692" y="139725"/>
        <a:ext cx="1362674" cy="1076740"/>
      </dsp:txXfrm>
    </dsp:sp>
    <dsp:sp modelId="{94133891-D2A8-4643-AAB1-CBC3F90CC2FD}">
      <dsp:nvSpPr>
        <dsp:cNvPr id="0" name=""/>
        <dsp:cNvSpPr/>
      </dsp:nvSpPr>
      <dsp:spPr>
        <a:xfrm rot="19500000">
          <a:off x="2948539" y="1680013"/>
          <a:ext cx="1213368" cy="4289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37463F-3121-4832-A377-1E186B982BF0}">
      <dsp:nvSpPr>
        <dsp:cNvPr id="0" name=""/>
        <dsp:cNvSpPr/>
      </dsp:nvSpPr>
      <dsp:spPr>
        <a:xfrm>
          <a:off x="3337353" y="974615"/>
          <a:ext cx="1429672" cy="1143738"/>
        </a:xfrm>
        <a:prstGeom prst="roundRect">
          <a:avLst>
            <a:gd name="adj" fmla="val 10000"/>
          </a:avLst>
        </a:prstGeom>
        <a:gradFill rotWithShape="0">
          <a:gsLst>
            <a:gs pos="0">
              <a:srgbClr val="555555"/>
            </a:gs>
            <a:gs pos="80000">
              <a:srgbClr val="555555"/>
            </a:gs>
            <a:gs pos="100000">
              <a:schemeClr val="bg1">
                <a:lumMod val="6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a:t>Asphyxiation</a:t>
          </a:r>
        </a:p>
      </dsp:txBody>
      <dsp:txXfrm>
        <a:off x="3370852" y="1008114"/>
        <a:ext cx="1362674" cy="1076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D0D9A-F178-4D94-BE02-A9DB04200157}">
      <dsp:nvSpPr>
        <dsp:cNvPr id="0" name=""/>
        <dsp:cNvSpPr/>
      </dsp:nvSpPr>
      <dsp:spPr>
        <a:xfrm rot="2956162">
          <a:off x="1818460" y="3387939"/>
          <a:ext cx="1790339" cy="31157"/>
        </a:xfrm>
        <a:custGeom>
          <a:avLst/>
          <a:gdLst/>
          <a:ahLst/>
          <a:cxnLst/>
          <a:rect l="0" t="0" r="0" b="0"/>
          <a:pathLst>
            <a:path>
              <a:moveTo>
                <a:pt x="0" y="15578"/>
              </a:moveTo>
              <a:lnTo>
                <a:pt x="1790339" y="155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1EBD3-7131-4CE2-A3B1-078084D68DF8}">
      <dsp:nvSpPr>
        <dsp:cNvPr id="0" name=""/>
        <dsp:cNvSpPr/>
      </dsp:nvSpPr>
      <dsp:spPr>
        <a:xfrm rot="1956692">
          <a:off x="2060198" y="2992646"/>
          <a:ext cx="1586869" cy="31157"/>
        </a:xfrm>
        <a:custGeom>
          <a:avLst/>
          <a:gdLst/>
          <a:ahLst/>
          <a:cxnLst/>
          <a:rect l="0" t="0" r="0" b="0"/>
          <a:pathLst>
            <a:path>
              <a:moveTo>
                <a:pt x="0" y="15578"/>
              </a:moveTo>
              <a:lnTo>
                <a:pt x="1586869" y="155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0F4C3-4AEF-4CBD-9275-A4A35366E457}">
      <dsp:nvSpPr>
        <dsp:cNvPr id="0" name=""/>
        <dsp:cNvSpPr/>
      </dsp:nvSpPr>
      <dsp:spPr>
        <a:xfrm rot="658829">
          <a:off x="2170689" y="2538005"/>
          <a:ext cx="1594813" cy="31157"/>
        </a:xfrm>
        <a:custGeom>
          <a:avLst/>
          <a:gdLst/>
          <a:ahLst/>
          <a:cxnLst/>
          <a:rect l="0" t="0" r="0" b="0"/>
          <a:pathLst>
            <a:path>
              <a:moveTo>
                <a:pt x="0" y="15578"/>
              </a:moveTo>
              <a:lnTo>
                <a:pt x="1594813" y="155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A4D65-6D31-4395-9761-FF5C19D0BF29}">
      <dsp:nvSpPr>
        <dsp:cNvPr id="0" name=""/>
        <dsp:cNvSpPr/>
      </dsp:nvSpPr>
      <dsp:spPr>
        <a:xfrm rot="20941171">
          <a:off x="2170689" y="2078491"/>
          <a:ext cx="1594813" cy="31157"/>
        </a:xfrm>
        <a:custGeom>
          <a:avLst/>
          <a:gdLst/>
          <a:ahLst/>
          <a:cxnLst/>
          <a:rect l="0" t="0" r="0" b="0"/>
          <a:pathLst>
            <a:path>
              <a:moveTo>
                <a:pt x="0" y="15578"/>
              </a:moveTo>
              <a:lnTo>
                <a:pt x="1594813" y="155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07A2B-625C-407F-BF40-264922FC7CB8}">
      <dsp:nvSpPr>
        <dsp:cNvPr id="0" name=""/>
        <dsp:cNvSpPr/>
      </dsp:nvSpPr>
      <dsp:spPr>
        <a:xfrm rot="19643308">
          <a:off x="2060198" y="1623850"/>
          <a:ext cx="1586869" cy="31157"/>
        </a:xfrm>
        <a:custGeom>
          <a:avLst/>
          <a:gdLst/>
          <a:ahLst/>
          <a:cxnLst/>
          <a:rect l="0" t="0" r="0" b="0"/>
          <a:pathLst>
            <a:path>
              <a:moveTo>
                <a:pt x="0" y="15578"/>
              </a:moveTo>
              <a:lnTo>
                <a:pt x="1586869" y="155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D9331-8A77-4D3F-ACB3-ACE81D078D0F}">
      <dsp:nvSpPr>
        <dsp:cNvPr id="0" name=""/>
        <dsp:cNvSpPr/>
      </dsp:nvSpPr>
      <dsp:spPr>
        <a:xfrm rot="18397650">
          <a:off x="1744907" y="1235657"/>
          <a:ext cx="1672825" cy="31157"/>
        </a:xfrm>
        <a:custGeom>
          <a:avLst/>
          <a:gdLst/>
          <a:ahLst/>
          <a:cxnLst/>
          <a:rect l="0" t="0" r="0" b="0"/>
          <a:pathLst>
            <a:path>
              <a:moveTo>
                <a:pt x="0" y="15578"/>
              </a:moveTo>
              <a:lnTo>
                <a:pt x="1672825" y="155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433473-4387-4F10-9F7E-0044997B2D1D}">
      <dsp:nvSpPr>
        <dsp:cNvPr id="0" name=""/>
        <dsp:cNvSpPr/>
      </dsp:nvSpPr>
      <dsp:spPr>
        <a:xfrm>
          <a:off x="1210595" y="1750478"/>
          <a:ext cx="1146696" cy="114669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F8562C0-925B-4F40-AD65-4778B3624E2A}">
      <dsp:nvSpPr>
        <dsp:cNvPr id="0" name=""/>
        <dsp:cNvSpPr/>
      </dsp:nvSpPr>
      <dsp:spPr>
        <a:xfrm>
          <a:off x="2950858" y="1439"/>
          <a:ext cx="641929" cy="641929"/>
        </a:xfrm>
        <a:prstGeom prst="ellipse">
          <a:avLst/>
        </a:prstGeom>
        <a:gradFill rotWithShape="0">
          <a:gsLst>
            <a:gs pos="0">
              <a:schemeClr val="accent3">
                <a:hueOff val="201967"/>
                <a:satOff val="-1093"/>
                <a:lumOff val="-3660"/>
                <a:alphaOff val="0"/>
                <a:shade val="51000"/>
                <a:satMod val="130000"/>
              </a:schemeClr>
            </a:gs>
            <a:gs pos="80000">
              <a:schemeClr val="accent3">
                <a:hueOff val="201967"/>
                <a:satOff val="-1093"/>
                <a:lumOff val="-3660"/>
                <a:alphaOff val="0"/>
                <a:shade val="93000"/>
                <a:satMod val="130000"/>
              </a:schemeClr>
            </a:gs>
            <a:gs pos="100000">
              <a:schemeClr val="accent3">
                <a:hueOff val="201967"/>
                <a:satOff val="-1093"/>
                <a:lumOff val="-36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t>Refrigerant limit</a:t>
          </a:r>
        </a:p>
      </dsp:txBody>
      <dsp:txXfrm>
        <a:off x="3044866" y="95447"/>
        <a:ext cx="453913" cy="453913"/>
      </dsp:txXfrm>
    </dsp:sp>
    <dsp:sp modelId="{FE3C6A1C-198F-40D3-9C0F-D07D44F4E869}">
      <dsp:nvSpPr>
        <dsp:cNvPr id="0" name=""/>
        <dsp:cNvSpPr/>
      </dsp:nvSpPr>
      <dsp:spPr>
        <a:xfrm>
          <a:off x="3656981" y="1439"/>
          <a:ext cx="962894" cy="6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266700">
            <a:lnSpc>
              <a:spcPct val="90000"/>
            </a:lnSpc>
            <a:spcBef>
              <a:spcPct val="0"/>
            </a:spcBef>
            <a:spcAft>
              <a:spcPct val="15000"/>
            </a:spcAft>
            <a:buChar char="•"/>
          </a:pPr>
          <a:r>
            <a:rPr lang="en-US" sz="600" b="0" kern="1200" dirty="0"/>
            <a:t>Volume</a:t>
          </a:r>
        </a:p>
        <a:p>
          <a:pPr marL="57150" lvl="1" indent="-57150" algn="l" defTabSz="266700">
            <a:lnSpc>
              <a:spcPct val="90000"/>
            </a:lnSpc>
            <a:spcBef>
              <a:spcPct val="0"/>
            </a:spcBef>
            <a:spcAft>
              <a:spcPct val="15000"/>
            </a:spcAft>
            <a:buChar char="•"/>
          </a:pPr>
          <a:r>
            <a:rPr lang="en-US" sz="600" b="0" kern="1200" dirty="0"/>
            <a:t>EDVC</a:t>
          </a:r>
        </a:p>
      </dsp:txBody>
      <dsp:txXfrm>
        <a:off x="3656981" y="1439"/>
        <a:ext cx="962894" cy="641929"/>
      </dsp:txXfrm>
    </dsp:sp>
    <dsp:sp modelId="{2177846C-A2F2-4B5C-A49D-BF61614BAE53}">
      <dsp:nvSpPr>
        <dsp:cNvPr id="0" name=""/>
        <dsp:cNvSpPr/>
      </dsp:nvSpPr>
      <dsp:spPr>
        <a:xfrm>
          <a:off x="3471376" y="717869"/>
          <a:ext cx="641929" cy="641929"/>
        </a:xfrm>
        <a:prstGeom prst="ellipse">
          <a:avLst/>
        </a:prstGeom>
        <a:gradFill rotWithShape="0">
          <a:gsLst>
            <a:gs pos="0">
              <a:schemeClr val="accent3">
                <a:hueOff val="403934"/>
                <a:satOff val="-2187"/>
                <a:lumOff val="-7320"/>
                <a:alphaOff val="0"/>
                <a:shade val="51000"/>
                <a:satMod val="130000"/>
              </a:schemeClr>
            </a:gs>
            <a:gs pos="80000">
              <a:schemeClr val="accent3">
                <a:hueOff val="403934"/>
                <a:satOff val="-2187"/>
                <a:lumOff val="-7320"/>
                <a:alphaOff val="0"/>
                <a:shade val="93000"/>
                <a:satMod val="130000"/>
              </a:schemeClr>
            </a:gs>
            <a:gs pos="100000">
              <a:schemeClr val="accent3">
                <a:hueOff val="403934"/>
                <a:satOff val="-2187"/>
                <a:lumOff val="-73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t>Refrigerant detection</a:t>
          </a:r>
        </a:p>
      </dsp:txBody>
      <dsp:txXfrm>
        <a:off x="3565384" y="811877"/>
        <a:ext cx="453913" cy="453913"/>
      </dsp:txXfrm>
    </dsp:sp>
    <dsp:sp modelId="{BB501873-227F-4F59-A273-09BC80B3AED9}">
      <dsp:nvSpPr>
        <dsp:cNvPr id="0" name=""/>
        <dsp:cNvSpPr/>
      </dsp:nvSpPr>
      <dsp:spPr>
        <a:xfrm>
          <a:off x="4177498" y="717869"/>
          <a:ext cx="962894" cy="6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266700">
            <a:lnSpc>
              <a:spcPct val="90000"/>
            </a:lnSpc>
            <a:spcBef>
              <a:spcPct val="0"/>
            </a:spcBef>
            <a:spcAft>
              <a:spcPct val="15000"/>
            </a:spcAft>
            <a:buChar char="•"/>
          </a:pPr>
          <a:r>
            <a:rPr lang="en-US" sz="600" b="0" kern="1200" dirty="0"/>
            <a:t>Integral refrigerant detection system</a:t>
          </a:r>
        </a:p>
      </dsp:txBody>
      <dsp:txXfrm>
        <a:off x="4177498" y="717869"/>
        <a:ext cx="962894" cy="641929"/>
      </dsp:txXfrm>
    </dsp:sp>
    <dsp:sp modelId="{ECEBF956-C0D8-46FA-A9BF-3ECCE7567C9B}">
      <dsp:nvSpPr>
        <dsp:cNvPr id="0" name=""/>
        <dsp:cNvSpPr/>
      </dsp:nvSpPr>
      <dsp:spPr>
        <a:xfrm>
          <a:off x="3745028" y="1560084"/>
          <a:ext cx="641929" cy="641929"/>
        </a:xfrm>
        <a:prstGeom prst="ellipse">
          <a:avLst/>
        </a:prstGeom>
        <a:gradFill rotWithShape="0">
          <a:gsLst>
            <a:gs pos="0">
              <a:schemeClr val="accent3">
                <a:hueOff val="605901"/>
                <a:satOff val="-3280"/>
                <a:lumOff val="-10980"/>
                <a:alphaOff val="0"/>
                <a:shade val="51000"/>
                <a:satMod val="130000"/>
              </a:schemeClr>
            </a:gs>
            <a:gs pos="80000">
              <a:schemeClr val="accent3">
                <a:hueOff val="605901"/>
                <a:satOff val="-3280"/>
                <a:lumOff val="-10980"/>
                <a:alphaOff val="0"/>
                <a:shade val="93000"/>
                <a:satMod val="130000"/>
              </a:schemeClr>
            </a:gs>
            <a:gs pos="100000">
              <a:schemeClr val="accent3">
                <a:hueOff val="605901"/>
                <a:satOff val="-3280"/>
                <a:lumOff val="-10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t>Mitigation</a:t>
          </a:r>
        </a:p>
      </dsp:txBody>
      <dsp:txXfrm>
        <a:off x="3839036" y="1654092"/>
        <a:ext cx="453913" cy="453913"/>
      </dsp:txXfrm>
    </dsp:sp>
    <dsp:sp modelId="{66824549-1763-494A-8441-9E9CA1A65C7D}">
      <dsp:nvSpPr>
        <dsp:cNvPr id="0" name=""/>
        <dsp:cNvSpPr/>
      </dsp:nvSpPr>
      <dsp:spPr>
        <a:xfrm>
          <a:off x="4451150" y="1560084"/>
          <a:ext cx="962894" cy="6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266700">
            <a:lnSpc>
              <a:spcPct val="90000"/>
            </a:lnSpc>
            <a:spcBef>
              <a:spcPct val="0"/>
            </a:spcBef>
            <a:spcAft>
              <a:spcPct val="15000"/>
            </a:spcAft>
            <a:buChar char="•"/>
          </a:pPr>
          <a:r>
            <a:rPr lang="en-US" sz="600" b="0" kern="1200"/>
            <a:t>Circulate air</a:t>
          </a:r>
        </a:p>
        <a:p>
          <a:pPr marL="57150" lvl="1" indent="-57150" algn="l" defTabSz="266700">
            <a:lnSpc>
              <a:spcPct val="90000"/>
            </a:lnSpc>
            <a:spcBef>
              <a:spcPct val="0"/>
            </a:spcBef>
            <a:spcAft>
              <a:spcPct val="15000"/>
            </a:spcAft>
            <a:buChar char="•"/>
          </a:pPr>
          <a:r>
            <a:rPr lang="en-US" sz="600" b="0" kern="1200"/>
            <a:t>Open zone dampers</a:t>
          </a:r>
        </a:p>
        <a:p>
          <a:pPr marL="57150" lvl="1" indent="-57150" algn="l" defTabSz="266700">
            <a:lnSpc>
              <a:spcPct val="90000"/>
            </a:lnSpc>
            <a:spcBef>
              <a:spcPct val="0"/>
            </a:spcBef>
            <a:spcAft>
              <a:spcPct val="15000"/>
            </a:spcAft>
            <a:buChar char="•"/>
          </a:pPr>
          <a:r>
            <a:rPr lang="en-US" sz="600" b="0" kern="1200"/>
            <a:t>Deenergize heat and ignition sources</a:t>
          </a:r>
        </a:p>
        <a:p>
          <a:pPr marL="57150" lvl="1" indent="-57150" algn="l" defTabSz="266700">
            <a:lnSpc>
              <a:spcPct val="90000"/>
            </a:lnSpc>
            <a:spcBef>
              <a:spcPct val="0"/>
            </a:spcBef>
            <a:spcAft>
              <a:spcPct val="15000"/>
            </a:spcAft>
            <a:buChar char="•"/>
          </a:pPr>
          <a:r>
            <a:rPr lang="en-US" sz="600" b="0" kern="1200"/>
            <a:t>Activate shutoff valves</a:t>
          </a:r>
        </a:p>
        <a:p>
          <a:pPr marL="57150" lvl="1" indent="-57150" algn="l" defTabSz="266700">
            <a:lnSpc>
              <a:spcPct val="90000"/>
            </a:lnSpc>
            <a:spcBef>
              <a:spcPct val="0"/>
            </a:spcBef>
            <a:spcAft>
              <a:spcPct val="15000"/>
            </a:spcAft>
            <a:buChar char="•"/>
          </a:pPr>
          <a:r>
            <a:rPr lang="en-US" sz="600" b="0" kern="1200"/>
            <a:t>Ventilate</a:t>
          </a:r>
        </a:p>
      </dsp:txBody>
      <dsp:txXfrm>
        <a:off x="4451150" y="1560084"/>
        <a:ext cx="962894" cy="641929"/>
      </dsp:txXfrm>
    </dsp:sp>
    <dsp:sp modelId="{51EC5DBD-F51D-4FCE-8E10-56CFF2FDD787}">
      <dsp:nvSpPr>
        <dsp:cNvPr id="0" name=""/>
        <dsp:cNvSpPr/>
      </dsp:nvSpPr>
      <dsp:spPr>
        <a:xfrm>
          <a:off x="3745028" y="2445640"/>
          <a:ext cx="641929" cy="641929"/>
        </a:xfrm>
        <a:prstGeom prst="ellipse">
          <a:avLst/>
        </a:prstGeom>
        <a:gradFill rotWithShape="0">
          <a:gsLst>
            <a:gs pos="0">
              <a:schemeClr val="accent3">
                <a:hueOff val="807867"/>
                <a:satOff val="-4373"/>
                <a:lumOff val="-14640"/>
                <a:alphaOff val="0"/>
                <a:shade val="51000"/>
                <a:satMod val="130000"/>
              </a:schemeClr>
            </a:gs>
            <a:gs pos="80000">
              <a:schemeClr val="accent3">
                <a:hueOff val="807867"/>
                <a:satOff val="-4373"/>
                <a:lumOff val="-14640"/>
                <a:alphaOff val="0"/>
                <a:shade val="93000"/>
                <a:satMod val="130000"/>
              </a:schemeClr>
            </a:gs>
            <a:gs pos="100000">
              <a:schemeClr val="accent3">
                <a:hueOff val="807867"/>
                <a:satOff val="-4373"/>
                <a:lumOff val="-146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t>Ventilation</a:t>
          </a:r>
        </a:p>
      </dsp:txBody>
      <dsp:txXfrm>
        <a:off x="3839036" y="2539648"/>
        <a:ext cx="453913" cy="453913"/>
      </dsp:txXfrm>
    </dsp:sp>
    <dsp:sp modelId="{5D46D4C0-11D5-45EE-9236-08E24F2FAE0D}">
      <dsp:nvSpPr>
        <dsp:cNvPr id="0" name=""/>
        <dsp:cNvSpPr/>
      </dsp:nvSpPr>
      <dsp:spPr>
        <a:xfrm>
          <a:off x="4451150" y="2445640"/>
          <a:ext cx="962894" cy="6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266700">
            <a:lnSpc>
              <a:spcPct val="90000"/>
            </a:lnSpc>
            <a:spcBef>
              <a:spcPct val="0"/>
            </a:spcBef>
            <a:spcAft>
              <a:spcPct val="15000"/>
            </a:spcAft>
            <a:buChar char="•"/>
          </a:pPr>
          <a:r>
            <a:rPr lang="en-US" sz="600" b="0" kern="1200"/>
            <a:t>Exhaust leaked refrigerant</a:t>
          </a:r>
        </a:p>
      </dsp:txBody>
      <dsp:txXfrm>
        <a:off x="4451150" y="2445640"/>
        <a:ext cx="962894" cy="641929"/>
      </dsp:txXfrm>
    </dsp:sp>
    <dsp:sp modelId="{72D6E876-1F76-477B-9D6C-984A64C8F1C2}">
      <dsp:nvSpPr>
        <dsp:cNvPr id="0" name=""/>
        <dsp:cNvSpPr/>
      </dsp:nvSpPr>
      <dsp:spPr>
        <a:xfrm>
          <a:off x="3471376" y="3287855"/>
          <a:ext cx="641929" cy="641929"/>
        </a:xfrm>
        <a:prstGeom prst="ellipse">
          <a:avLst/>
        </a:prstGeom>
        <a:gradFill rotWithShape="0">
          <a:gsLst>
            <a:gs pos="0">
              <a:schemeClr val="accent3">
                <a:hueOff val="1009834"/>
                <a:satOff val="-5467"/>
                <a:lumOff val="-18300"/>
                <a:alphaOff val="0"/>
                <a:shade val="51000"/>
                <a:satMod val="130000"/>
              </a:schemeClr>
            </a:gs>
            <a:gs pos="80000">
              <a:schemeClr val="accent3">
                <a:hueOff val="1009834"/>
                <a:satOff val="-5467"/>
                <a:lumOff val="-18300"/>
                <a:alphaOff val="0"/>
                <a:shade val="93000"/>
                <a:satMod val="130000"/>
              </a:schemeClr>
            </a:gs>
            <a:gs pos="100000">
              <a:schemeClr val="accent3">
                <a:hueOff val="1009834"/>
                <a:satOff val="-5467"/>
                <a:lumOff val="-183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t>Ignition</a:t>
          </a:r>
        </a:p>
      </dsp:txBody>
      <dsp:txXfrm>
        <a:off x="3565384" y="3381863"/>
        <a:ext cx="453913" cy="453913"/>
      </dsp:txXfrm>
    </dsp:sp>
    <dsp:sp modelId="{0A95A46D-88F4-4CCB-9E33-E6BE406692AE}">
      <dsp:nvSpPr>
        <dsp:cNvPr id="0" name=""/>
        <dsp:cNvSpPr/>
      </dsp:nvSpPr>
      <dsp:spPr>
        <a:xfrm>
          <a:off x="4177498" y="3287855"/>
          <a:ext cx="962894" cy="6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266700">
            <a:lnSpc>
              <a:spcPct val="90000"/>
            </a:lnSpc>
            <a:spcBef>
              <a:spcPct val="0"/>
            </a:spcBef>
            <a:spcAft>
              <a:spcPct val="15000"/>
            </a:spcAft>
            <a:buChar char="•"/>
          </a:pPr>
          <a:r>
            <a:rPr lang="en-US" sz="600" b="0" kern="1200"/>
            <a:t>No ignition sources in ductwork</a:t>
          </a:r>
        </a:p>
      </dsp:txBody>
      <dsp:txXfrm>
        <a:off x="4177498" y="3287855"/>
        <a:ext cx="962894" cy="641929"/>
      </dsp:txXfrm>
    </dsp:sp>
    <dsp:sp modelId="{7C143C66-26FC-4252-8305-C716CD3D4809}">
      <dsp:nvSpPr>
        <dsp:cNvPr id="0" name=""/>
        <dsp:cNvSpPr/>
      </dsp:nvSpPr>
      <dsp:spPr>
        <a:xfrm>
          <a:off x="3186864" y="4003823"/>
          <a:ext cx="640080" cy="641929"/>
        </a:xfrm>
        <a:prstGeom prst="ellipse">
          <a:avLst/>
        </a:prstGeom>
        <a:gradFill rotWithShape="0">
          <a:gsLst>
            <a:gs pos="0">
              <a:schemeClr val="accent3">
                <a:hueOff val="1211801"/>
                <a:satOff val="-6560"/>
                <a:lumOff val="-21960"/>
                <a:alphaOff val="0"/>
                <a:shade val="51000"/>
                <a:satMod val="130000"/>
              </a:schemeClr>
            </a:gs>
            <a:gs pos="80000">
              <a:schemeClr val="accent3">
                <a:hueOff val="1211801"/>
                <a:satOff val="-6560"/>
                <a:lumOff val="-21960"/>
                <a:alphaOff val="0"/>
                <a:shade val="93000"/>
                <a:satMod val="130000"/>
              </a:schemeClr>
            </a:gs>
            <a:gs pos="100000">
              <a:schemeClr val="accent3">
                <a:hueOff val="1211801"/>
                <a:satOff val="-6560"/>
                <a:lumOff val="-219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t>“Listed” equipment</a:t>
          </a:r>
        </a:p>
      </dsp:txBody>
      <dsp:txXfrm>
        <a:off x="3280602" y="4097831"/>
        <a:ext cx="452604" cy="453913"/>
      </dsp:txXfrm>
    </dsp:sp>
    <dsp:sp modelId="{B16D6E75-9AE3-46F1-B53F-E9872112C3B0}">
      <dsp:nvSpPr>
        <dsp:cNvPr id="0" name=""/>
        <dsp:cNvSpPr/>
      </dsp:nvSpPr>
      <dsp:spPr>
        <a:xfrm>
          <a:off x="3894373" y="4004747"/>
          <a:ext cx="960121" cy="6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1" indent="0" algn="l" defTabSz="266700">
            <a:lnSpc>
              <a:spcPct val="90000"/>
            </a:lnSpc>
            <a:spcBef>
              <a:spcPct val="0"/>
            </a:spcBef>
            <a:spcAft>
              <a:spcPct val="15000"/>
            </a:spcAft>
            <a:buChar char="•"/>
          </a:pPr>
          <a:r>
            <a:rPr lang="en-US" sz="600" b="0" kern="1200"/>
            <a:t> UL 60335-2-40 / CSA C22.2 No. 60335‑2‑40</a:t>
          </a:r>
        </a:p>
        <a:p>
          <a:pPr marL="0" lvl="1" indent="0" algn="l" defTabSz="266700">
            <a:lnSpc>
              <a:spcPct val="90000"/>
            </a:lnSpc>
            <a:spcBef>
              <a:spcPct val="0"/>
            </a:spcBef>
            <a:spcAft>
              <a:spcPct val="15000"/>
            </a:spcAft>
            <a:buChar char="•"/>
          </a:pPr>
          <a:r>
            <a:rPr lang="en-US" sz="600" b="0" kern="1200"/>
            <a:t> UL 484</a:t>
          </a:r>
        </a:p>
      </dsp:txBody>
      <dsp:txXfrm>
        <a:off x="3894373" y="4004747"/>
        <a:ext cx="960121" cy="641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EC756-10CF-4C13-85A7-37BD4AE4BDC4}">
      <dsp:nvSpPr>
        <dsp:cNvPr id="0" name=""/>
        <dsp:cNvSpPr/>
      </dsp:nvSpPr>
      <dsp:spPr>
        <a:xfrm>
          <a:off x="1250453" y="1687"/>
          <a:ext cx="998636" cy="99863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t>Occupancy</a:t>
          </a:r>
        </a:p>
      </dsp:txBody>
      <dsp:txXfrm>
        <a:off x="1396700" y="147934"/>
        <a:ext cx="706142" cy="706142"/>
      </dsp:txXfrm>
    </dsp:sp>
    <dsp:sp modelId="{81083708-97EF-4C9D-B393-B504F93EF2E9}">
      <dsp:nvSpPr>
        <dsp:cNvPr id="0" name=""/>
        <dsp:cNvSpPr/>
      </dsp:nvSpPr>
      <dsp:spPr>
        <a:xfrm>
          <a:off x="1460167" y="1081413"/>
          <a:ext cx="579209" cy="579209"/>
        </a:xfrm>
        <a:prstGeom prst="mathPlus">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1536941" y="1302903"/>
        <a:ext cx="425661" cy="136229"/>
      </dsp:txXfrm>
    </dsp:sp>
    <dsp:sp modelId="{C7EC5D28-9622-4AFB-A48A-268E403CC0B5}">
      <dsp:nvSpPr>
        <dsp:cNvPr id="0" name=""/>
        <dsp:cNvSpPr/>
      </dsp:nvSpPr>
      <dsp:spPr>
        <a:xfrm>
          <a:off x="1250453" y="1741711"/>
          <a:ext cx="998636" cy="998636"/>
        </a:xfrm>
        <a:prstGeom prst="ellipse">
          <a:avLst/>
        </a:prstGeom>
        <a:gradFill rotWithShape="0">
          <a:gsLst>
            <a:gs pos="0">
              <a:schemeClr val="accent3">
                <a:hueOff val="403934"/>
                <a:satOff val="-2187"/>
                <a:lumOff val="-7320"/>
                <a:alphaOff val="0"/>
                <a:shade val="51000"/>
                <a:satMod val="130000"/>
              </a:schemeClr>
            </a:gs>
            <a:gs pos="80000">
              <a:schemeClr val="accent3">
                <a:hueOff val="403934"/>
                <a:satOff val="-2187"/>
                <a:lumOff val="-7320"/>
                <a:alphaOff val="0"/>
                <a:shade val="93000"/>
                <a:satMod val="130000"/>
              </a:schemeClr>
            </a:gs>
            <a:gs pos="100000">
              <a:schemeClr val="accent3">
                <a:hueOff val="403934"/>
                <a:satOff val="-2187"/>
                <a:lumOff val="-73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t>Refrigeration System</a:t>
          </a:r>
        </a:p>
      </dsp:txBody>
      <dsp:txXfrm>
        <a:off x="1396700" y="1887958"/>
        <a:ext cx="706142" cy="706142"/>
      </dsp:txXfrm>
    </dsp:sp>
    <dsp:sp modelId="{9B23A48D-61F4-4557-8FB3-BBDA050C800E}">
      <dsp:nvSpPr>
        <dsp:cNvPr id="0" name=""/>
        <dsp:cNvSpPr/>
      </dsp:nvSpPr>
      <dsp:spPr>
        <a:xfrm>
          <a:off x="1460167" y="2821437"/>
          <a:ext cx="579209" cy="579209"/>
        </a:xfrm>
        <a:prstGeom prst="mathPlus">
          <a:avLst/>
        </a:prstGeom>
        <a:gradFill rotWithShape="0">
          <a:gsLst>
            <a:gs pos="0">
              <a:schemeClr val="accent3">
                <a:hueOff val="605901"/>
                <a:satOff val="-3280"/>
                <a:lumOff val="-10980"/>
                <a:alphaOff val="0"/>
                <a:shade val="51000"/>
                <a:satMod val="130000"/>
              </a:schemeClr>
            </a:gs>
            <a:gs pos="80000">
              <a:schemeClr val="accent3">
                <a:hueOff val="605901"/>
                <a:satOff val="-3280"/>
                <a:lumOff val="-10980"/>
                <a:alphaOff val="0"/>
                <a:shade val="93000"/>
                <a:satMod val="130000"/>
              </a:schemeClr>
            </a:gs>
            <a:gs pos="100000">
              <a:schemeClr val="accent3">
                <a:hueOff val="605901"/>
                <a:satOff val="-3280"/>
                <a:lumOff val="-10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1536941" y="3042927"/>
        <a:ext cx="425661" cy="136229"/>
      </dsp:txXfrm>
    </dsp:sp>
    <dsp:sp modelId="{4A2B7CCC-D032-4F6F-AF38-D1B36CC480A0}">
      <dsp:nvSpPr>
        <dsp:cNvPr id="0" name=""/>
        <dsp:cNvSpPr/>
      </dsp:nvSpPr>
      <dsp:spPr>
        <a:xfrm>
          <a:off x="1250453" y="3481736"/>
          <a:ext cx="998636" cy="998636"/>
        </a:xfrm>
        <a:prstGeom prst="ellipse">
          <a:avLst/>
        </a:prstGeom>
        <a:gradFill rotWithShape="0">
          <a:gsLst>
            <a:gs pos="0">
              <a:schemeClr val="accent3">
                <a:hueOff val="807867"/>
                <a:satOff val="-4373"/>
                <a:lumOff val="-14640"/>
                <a:alphaOff val="0"/>
                <a:shade val="51000"/>
                <a:satMod val="130000"/>
              </a:schemeClr>
            </a:gs>
            <a:gs pos="80000">
              <a:schemeClr val="accent3">
                <a:hueOff val="807867"/>
                <a:satOff val="-4373"/>
                <a:lumOff val="-14640"/>
                <a:alphaOff val="0"/>
                <a:shade val="93000"/>
                <a:satMod val="130000"/>
              </a:schemeClr>
            </a:gs>
            <a:gs pos="100000">
              <a:schemeClr val="accent3">
                <a:hueOff val="807867"/>
                <a:satOff val="-4373"/>
                <a:lumOff val="-146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t>Safety Group</a:t>
          </a:r>
        </a:p>
      </dsp:txBody>
      <dsp:txXfrm>
        <a:off x="1396700" y="3627983"/>
        <a:ext cx="706142" cy="706142"/>
      </dsp:txXfrm>
    </dsp:sp>
    <dsp:sp modelId="{553EFF90-3CAA-45B3-B3AD-C2093DA84A29}">
      <dsp:nvSpPr>
        <dsp:cNvPr id="0" name=""/>
        <dsp:cNvSpPr/>
      </dsp:nvSpPr>
      <dsp:spPr>
        <a:xfrm>
          <a:off x="2398886" y="2055283"/>
          <a:ext cx="317566" cy="371492"/>
        </a:xfrm>
        <a:prstGeom prst="rightArrow">
          <a:avLst>
            <a:gd name="adj1" fmla="val 60000"/>
            <a:gd name="adj2" fmla="val 50000"/>
          </a:avLst>
        </a:prstGeom>
        <a:gradFill rotWithShape="0">
          <a:gsLst>
            <a:gs pos="0">
              <a:schemeClr val="accent3">
                <a:hueOff val="1211801"/>
                <a:satOff val="-6560"/>
                <a:lumOff val="-21960"/>
                <a:alphaOff val="0"/>
                <a:shade val="51000"/>
                <a:satMod val="130000"/>
              </a:schemeClr>
            </a:gs>
            <a:gs pos="80000">
              <a:schemeClr val="accent3">
                <a:hueOff val="1211801"/>
                <a:satOff val="-6560"/>
                <a:lumOff val="-21960"/>
                <a:alphaOff val="0"/>
                <a:shade val="93000"/>
                <a:satMod val="130000"/>
              </a:schemeClr>
            </a:gs>
            <a:gs pos="100000">
              <a:schemeClr val="accent3">
                <a:hueOff val="1211801"/>
                <a:satOff val="-6560"/>
                <a:lumOff val="-219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98886" y="2129581"/>
        <a:ext cx="222296" cy="222896"/>
      </dsp:txXfrm>
    </dsp:sp>
    <dsp:sp modelId="{71E48382-0365-43D8-A8FA-8D434A56EDE7}">
      <dsp:nvSpPr>
        <dsp:cNvPr id="0" name=""/>
        <dsp:cNvSpPr/>
      </dsp:nvSpPr>
      <dsp:spPr>
        <a:xfrm>
          <a:off x="2848272" y="1242393"/>
          <a:ext cx="1997273" cy="1997273"/>
        </a:xfrm>
        <a:prstGeom prst="ellipse">
          <a:avLst/>
        </a:prstGeom>
        <a:gradFill rotWithShape="0">
          <a:gsLst>
            <a:gs pos="0">
              <a:schemeClr val="accent3">
                <a:hueOff val="1211801"/>
                <a:satOff val="-6560"/>
                <a:lumOff val="-21960"/>
                <a:alphaOff val="0"/>
                <a:shade val="51000"/>
                <a:satMod val="130000"/>
              </a:schemeClr>
            </a:gs>
            <a:gs pos="80000">
              <a:schemeClr val="accent3">
                <a:hueOff val="1211801"/>
                <a:satOff val="-6560"/>
                <a:lumOff val="-21960"/>
                <a:alphaOff val="0"/>
                <a:shade val="93000"/>
                <a:satMod val="130000"/>
              </a:schemeClr>
            </a:gs>
            <a:gs pos="100000">
              <a:schemeClr val="accent3">
                <a:hueOff val="1211801"/>
                <a:satOff val="-6560"/>
                <a:lumOff val="-219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Requirements</a:t>
          </a:r>
        </a:p>
      </dsp:txBody>
      <dsp:txXfrm>
        <a:off x="3140766" y="1534887"/>
        <a:ext cx="1412285" cy="14122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9F86A-4739-4C20-BF98-18C9CA2E01DC}">
      <dsp:nvSpPr>
        <dsp:cNvPr id="0" name=""/>
        <dsp:cNvSpPr/>
      </dsp:nvSpPr>
      <dsp:spPr>
        <a:xfrm>
          <a:off x="0" y="387990"/>
          <a:ext cx="840687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Energize the air circulation </a:t>
          </a:r>
          <a:r>
            <a:rPr lang="en-US" sz="1300" kern="1200"/>
            <a:t>fan(s) of the equipment</a:t>
          </a:r>
        </a:p>
      </dsp:txBody>
      <dsp:txXfrm>
        <a:off x="14850" y="402840"/>
        <a:ext cx="8377175" cy="274500"/>
      </dsp:txXfrm>
    </dsp:sp>
    <dsp:sp modelId="{A67952D9-7A29-483A-A45C-52C27CB6738C}">
      <dsp:nvSpPr>
        <dsp:cNvPr id="0" name=""/>
        <dsp:cNvSpPr/>
      </dsp:nvSpPr>
      <dsp:spPr>
        <a:xfrm>
          <a:off x="0" y="692190"/>
          <a:ext cx="8406875"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18"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b="0" kern="1200"/>
            <a:t>per the manufacturer’s instructions</a:t>
          </a:r>
          <a:r>
            <a:rPr lang="en-US" sz="1000" kern="1200"/>
            <a:t>.</a:t>
          </a:r>
        </a:p>
      </dsp:txBody>
      <dsp:txXfrm>
        <a:off x="0" y="692190"/>
        <a:ext cx="8406875" cy="215280"/>
      </dsp:txXfrm>
    </dsp:sp>
    <dsp:sp modelId="{0CF773D1-DB8B-4C74-BEAE-D20A22A622BE}">
      <dsp:nvSpPr>
        <dsp:cNvPr id="0" name=""/>
        <dsp:cNvSpPr/>
      </dsp:nvSpPr>
      <dsp:spPr>
        <a:xfrm>
          <a:off x="0" y="907470"/>
          <a:ext cx="840687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Open zoning dampers</a:t>
          </a:r>
          <a:endParaRPr lang="en-US" sz="1300" kern="1200"/>
        </a:p>
      </dsp:txBody>
      <dsp:txXfrm>
        <a:off x="14850" y="922320"/>
        <a:ext cx="8377175" cy="274500"/>
      </dsp:txXfrm>
    </dsp:sp>
    <dsp:sp modelId="{9B62EEB8-FB9F-433B-9E92-82A5867BB901}">
      <dsp:nvSpPr>
        <dsp:cNvPr id="0" name=""/>
        <dsp:cNvSpPr/>
      </dsp:nvSpPr>
      <dsp:spPr>
        <a:xfrm>
          <a:off x="0" y="1211670"/>
          <a:ext cx="8406875"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18"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or set zone dampers to full airflow set point, that are installed in the air ducts connected to the refrigeration system.</a:t>
          </a:r>
        </a:p>
      </dsp:txBody>
      <dsp:txXfrm>
        <a:off x="0" y="1211670"/>
        <a:ext cx="8406875" cy="215280"/>
      </dsp:txXfrm>
    </dsp:sp>
    <dsp:sp modelId="{E4817805-2AC0-4A8B-8D4E-FF793F297078}">
      <dsp:nvSpPr>
        <dsp:cNvPr id="0" name=""/>
        <dsp:cNvSpPr/>
      </dsp:nvSpPr>
      <dsp:spPr>
        <a:xfrm>
          <a:off x="0" y="1426951"/>
          <a:ext cx="840687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Activate </a:t>
          </a:r>
          <a:r>
            <a:rPr lang="en-US" sz="1300" b="1" kern="1200"/>
            <a:t>mechanical ventilation</a:t>
          </a:r>
          <a:endParaRPr lang="en-US" sz="1300" kern="1200"/>
        </a:p>
      </dsp:txBody>
      <dsp:txXfrm>
        <a:off x="14850" y="1441801"/>
        <a:ext cx="8377175" cy="274500"/>
      </dsp:txXfrm>
    </dsp:sp>
    <dsp:sp modelId="{C2D2AF33-EB5B-4153-B360-C9A325C87767}">
      <dsp:nvSpPr>
        <dsp:cNvPr id="0" name=""/>
        <dsp:cNvSpPr/>
      </dsp:nvSpPr>
      <dsp:spPr>
        <a:xfrm>
          <a:off x="0" y="1731150"/>
          <a:ext cx="8406875"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18"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b="1" kern="1200"/>
            <a:t> </a:t>
          </a:r>
          <a:r>
            <a:rPr lang="en-US" sz="1000" b="0" kern="1200"/>
            <a:t>if required </a:t>
          </a:r>
          <a:r>
            <a:rPr lang="en-US" sz="1000" kern="1200"/>
            <a:t>by Section 7.6.4.</a:t>
          </a:r>
        </a:p>
      </dsp:txBody>
      <dsp:txXfrm>
        <a:off x="0" y="1731150"/>
        <a:ext cx="8406875" cy="215280"/>
      </dsp:txXfrm>
    </dsp:sp>
    <dsp:sp modelId="{81F0037C-B18C-45FF-8439-DA5DF6DB5933}">
      <dsp:nvSpPr>
        <dsp:cNvPr id="0" name=""/>
        <dsp:cNvSpPr/>
      </dsp:nvSpPr>
      <dsp:spPr>
        <a:xfrm>
          <a:off x="0" y="1946431"/>
          <a:ext cx="840687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De-energize</a:t>
          </a:r>
          <a:r>
            <a:rPr lang="en-US" sz="1300" kern="1200"/>
            <a:t> electric resistance heat installed </a:t>
          </a:r>
          <a:r>
            <a:rPr lang="en-US" sz="1300" b="1" kern="1200"/>
            <a:t>in the air duct </a:t>
          </a:r>
          <a:r>
            <a:rPr lang="en-US" sz="1300" kern="1200"/>
            <a:t>that is connected to the refrigeration system.</a:t>
          </a:r>
        </a:p>
      </dsp:txBody>
      <dsp:txXfrm>
        <a:off x="14850" y="1961281"/>
        <a:ext cx="8377175" cy="274500"/>
      </dsp:txXfrm>
    </dsp:sp>
    <dsp:sp modelId="{A23B409B-707F-45F0-8433-0AA06ED40A5D}">
      <dsp:nvSpPr>
        <dsp:cNvPr id="0" name=""/>
        <dsp:cNvSpPr/>
      </dsp:nvSpPr>
      <dsp:spPr>
        <a:xfrm>
          <a:off x="0" y="2288071"/>
          <a:ext cx="840687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a:t>
          </a:r>
          <a:r>
            <a:rPr lang="en-US" sz="1300" b="1" kern="1200"/>
            <a:t>Activate safety shutoff valves </a:t>
          </a:r>
          <a:r>
            <a:rPr lang="en-US" sz="1300" kern="1200"/>
            <a:t>utilized to reduce releasable refrigerant charge.</a:t>
          </a:r>
        </a:p>
      </dsp:txBody>
      <dsp:txXfrm>
        <a:off x="14850" y="2302921"/>
        <a:ext cx="8377175" cy="274500"/>
      </dsp:txXfrm>
    </dsp:sp>
    <dsp:sp modelId="{855EB0D4-6E1B-4050-A157-4B5057E69684}">
      <dsp:nvSpPr>
        <dsp:cNvPr id="0" name=""/>
        <dsp:cNvSpPr/>
      </dsp:nvSpPr>
      <dsp:spPr>
        <a:xfrm>
          <a:off x="0" y="2629711"/>
          <a:ext cx="840687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a:t>
          </a:r>
          <a:r>
            <a:rPr lang="en-US" sz="1300" b="1" kern="1200"/>
            <a:t>De-energize potential ignition sources</a:t>
          </a:r>
          <a:endParaRPr lang="en-US" sz="1300" kern="1200"/>
        </a:p>
      </dsp:txBody>
      <dsp:txXfrm>
        <a:off x="14850" y="2644561"/>
        <a:ext cx="8377175" cy="274500"/>
      </dsp:txXfrm>
    </dsp:sp>
    <dsp:sp modelId="{31662A04-D8E3-47FC-8F6B-EFB145AAA0B5}">
      <dsp:nvSpPr>
        <dsp:cNvPr id="0" name=""/>
        <dsp:cNvSpPr/>
      </dsp:nvSpPr>
      <dsp:spPr>
        <a:xfrm>
          <a:off x="0" y="2933911"/>
          <a:ext cx="8406875" cy="29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18"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including open flames and </a:t>
          </a:r>
          <a:r>
            <a:rPr lang="en-US" sz="1000" b="0" kern="1200"/>
            <a:t>unclassified electrical sources of ignition with apparent power rating greater than 1 kVA, </a:t>
          </a:r>
          <a:r>
            <a:rPr lang="en-US" sz="1000" kern="1200"/>
            <a:t>where the apparent power is the product of the circuit voltage and current rating.</a:t>
          </a:r>
        </a:p>
      </dsp:txBody>
      <dsp:txXfrm>
        <a:off x="0" y="2933911"/>
        <a:ext cx="8406875" cy="296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BD85D-D468-4576-B1A8-A9A00378D67D}">
      <dsp:nvSpPr>
        <dsp:cNvPr id="0" name=""/>
        <dsp:cNvSpPr/>
      </dsp:nvSpPr>
      <dsp:spPr>
        <a:xfrm>
          <a:off x="0" y="0"/>
          <a:ext cx="8278116" cy="342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Enable circulation fan</a:t>
          </a:r>
        </a:p>
      </dsp:txBody>
      <dsp:txXfrm>
        <a:off x="16706" y="16706"/>
        <a:ext cx="8244704" cy="308813"/>
      </dsp:txXfrm>
    </dsp:sp>
    <dsp:sp modelId="{05DF545F-62E2-4A0F-88D0-6D849617EF3D}">
      <dsp:nvSpPr>
        <dsp:cNvPr id="0" name=""/>
        <dsp:cNvSpPr/>
      </dsp:nvSpPr>
      <dsp:spPr>
        <a:xfrm>
          <a:off x="0" y="355477"/>
          <a:ext cx="8278116" cy="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830" tIns="11430" rIns="64008" bIns="11430" numCol="1" spcCol="1270" anchor="t" anchorCtr="0">
          <a:noAutofit/>
        </a:bodyPr>
        <a:lstStyle/>
        <a:p>
          <a:pPr marL="57150" lvl="1" indent="-57150" algn="l" defTabSz="311150">
            <a:lnSpc>
              <a:spcPct val="90000"/>
            </a:lnSpc>
            <a:spcBef>
              <a:spcPct val="0"/>
            </a:spcBef>
            <a:spcAft>
              <a:spcPct val="20000"/>
            </a:spcAft>
            <a:buChar char="•"/>
          </a:pPr>
          <a:r>
            <a:rPr lang="en-US" sz="700" kern="1200"/>
            <a:t>For units with refrigerant detection, the unit’s circulation fan must be enabled upon detection of a leak</a:t>
          </a:r>
        </a:p>
      </dsp:txBody>
      <dsp:txXfrm>
        <a:off x="0" y="355477"/>
        <a:ext cx="8278116" cy="149040"/>
      </dsp:txXfrm>
    </dsp:sp>
    <dsp:sp modelId="{3FBB6A91-C857-41A8-896E-B08E6FF3FE39}">
      <dsp:nvSpPr>
        <dsp:cNvPr id="0" name=""/>
        <dsp:cNvSpPr/>
      </dsp:nvSpPr>
      <dsp:spPr>
        <a:xfrm>
          <a:off x="0" y="504517"/>
          <a:ext cx="8278116" cy="342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Mechanical ventilation shall be provided that will remove leaked refrigerant from the space where refrigerant leaking from the refrigeration system is expected to accumulate. </a:t>
          </a:r>
        </a:p>
      </dsp:txBody>
      <dsp:txXfrm>
        <a:off x="16706" y="521223"/>
        <a:ext cx="8244704" cy="308813"/>
      </dsp:txXfrm>
    </dsp:sp>
    <dsp:sp modelId="{831930E3-C061-46B5-8C32-E3591918B86F}">
      <dsp:nvSpPr>
        <dsp:cNvPr id="0" name=""/>
        <dsp:cNvSpPr/>
      </dsp:nvSpPr>
      <dsp:spPr>
        <a:xfrm>
          <a:off x="0" y="846742"/>
          <a:ext cx="8278116" cy="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830" tIns="11430" rIns="64008" bIns="11430" numCol="1" spcCol="1270" anchor="t" anchorCtr="0">
          <a:noAutofit/>
        </a:bodyPr>
        <a:lstStyle/>
        <a:p>
          <a:pPr marL="57150" lvl="1" indent="-57150" algn="l" defTabSz="311150">
            <a:lnSpc>
              <a:spcPct val="90000"/>
            </a:lnSpc>
            <a:spcBef>
              <a:spcPct val="0"/>
            </a:spcBef>
            <a:spcAft>
              <a:spcPct val="20000"/>
            </a:spcAft>
            <a:buChar char="•"/>
          </a:pPr>
          <a:r>
            <a:rPr lang="en-US" sz="700" kern="1200" dirty="0"/>
            <a:t>The space shall be provided with an exhaust or transfer fan. Fans used to exhaust air from the space or transfer air to a separate indoor space shall comply with Equation 7-10</a:t>
          </a:r>
        </a:p>
      </dsp:txBody>
      <dsp:txXfrm>
        <a:off x="0" y="846742"/>
        <a:ext cx="8278116" cy="149040"/>
      </dsp:txXfrm>
    </dsp:sp>
    <dsp:sp modelId="{47301929-5021-4F46-A9F1-49008D1C4238}">
      <dsp:nvSpPr>
        <dsp:cNvPr id="0" name=""/>
        <dsp:cNvSpPr/>
      </dsp:nvSpPr>
      <dsp:spPr>
        <a:xfrm>
          <a:off x="0" y="995782"/>
          <a:ext cx="8278116" cy="342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Ventilation can be continuous or enabled via refrigerant detection system.  </a:t>
          </a:r>
        </a:p>
      </dsp:txBody>
      <dsp:txXfrm>
        <a:off x="16706" y="1012488"/>
        <a:ext cx="8244704" cy="308813"/>
      </dsp:txXfrm>
    </dsp:sp>
    <dsp:sp modelId="{DCCDE012-4BC0-4EB5-B817-AFA5A2FD971C}">
      <dsp:nvSpPr>
        <dsp:cNvPr id="0" name=""/>
        <dsp:cNvSpPr/>
      </dsp:nvSpPr>
      <dsp:spPr>
        <a:xfrm>
          <a:off x="0" y="1338007"/>
          <a:ext cx="8278116" cy="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830" tIns="11430" rIns="64008" bIns="11430" numCol="1" spcCol="1270" anchor="t" anchorCtr="0">
          <a:noAutofit/>
        </a:bodyPr>
        <a:lstStyle/>
        <a:p>
          <a:pPr marL="57150" lvl="1" indent="-57150" algn="l" defTabSz="311150">
            <a:lnSpc>
              <a:spcPct val="90000"/>
            </a:lnSpc>
            <a:spcBef>
              <a:spcPct val="0"/>
            </a:spcBef>
            <a:spcAft>
              <a:spcPct val="20000"/>
            </a:spcAft>
            <a:buChar char="•"/>
          </a:pPr>
          <a:r>
            <a:rPr lang="en-US" sz="700" kern="1200"/>
            <a:t>Other energy codes may prohibit continuous fan operation</a:t>
          </a:r>
        </a:p>
      </dsp:txBody>
      <dsp:txXfrm>
        <a:off x="0" y="1338007"/>
        <a:ext cx="8278116" cy="149040"/>
      </dsp:txXfrm>
    </dsp:sp>
    <dsp:sp modelId="{731E8C48-AC3E-4144-BEBF-CF45AE4899D8}">
      <dsp:nvSpPr>
        <dsp:cNvPr id="0" name=""/>
        <dsp:cNvSpPr/>
      </dsp:nvSpPr>
      <dsp:spPr>
        <a:xfrm>
          <a:off x="0" y="1487047"/>
          <a:ext cx="8278116" cy="342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Ventilation does not have to be to the outdoors</a:t>
          </a:r>
        </a:p>
      </dsp:txBody>
      <dsp:txXfrm>
        <a:off x="16706" y="1503753"/>
        <a:ext cx="8244704" cy="308813"/>
      </dsp:txXfrm>
    </dsp:sp>
    <dsp:sp modelId="{B4EDF2F0-90C5-4BFA-B540-7AFCEB781289}">
      <dsp:nvSpPr>
        <dsp:cNvPr id="0" name=""/>
        <dsp:cNvSpPr/>
      </dsp:nvSpPr>
      <dsp:spPr>
        <a:xfrm>
          <a:off x="0" y="1829272"/>
          <a:ext cx="8278116" cy="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830" tIns="11430" rIns="64008" bIns="11430" numCol="1" spcCol="1270" anchor="t" anchorCtr="0">
          <a:noAutofit/>
        </a:bodyPr>
        <a:lstStyle/>
        <a:p>
          <a:pPr marL="57150" lvl="1" indent="-57150" algn="l" defTabSz="311150">
            <a:lnSpc>
              <a:spcPct val="90000"/>
            </a:lnSpc>
            <a:spcBef>
              <a:spcPct val="0"/>
            </a:spcBef>
            <a:spcAft>
              <a:spcPct val="20000"/>
            </a:spcAft>
            <a:buChar char="•"/>
          </a:pPr>
          <a:r>
            <a:rPr lang="en-US" sz="700" kern="1200"/>
            <a:t>it can be to an alternative space</a:t>
          </a:r>
        </a:p>
      </dsp:txBody>
      <dsp:txXfrm>
        <a:off x="0" y="1829272"/>
        <a:ext cx="8278116" cy="149040"/>
      </dsp:txXfrm>
    </dsp:sp>
    <dsp:sp modelId="{8172DA49-782E-4143-B4D1-12129D58B089}">
      <dsp:nvSpPr>
        <dsp:cNvPr id="0" name=""/>
        <dsp:cNvSpPr/>
      </dsp:nvSpPr>
      <dsp:spPr>
        <a:xfrm>
          <a:off x="0" y="1978312"/>
          <a:ext cx="8278116" cy="342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There are requirements for make-up air and disabling ignition sources</a:t>
          </a:r>
        </a:p>
      </dsp:txBody>
      <dsp:txXfrm>
        <a:off x="16706" y="1995018"/>
        <a:ext cx="8244704" cy="308813"/>
      </dsp:txXfrm>
    </dsp:sp>
    <dsp:sp modelId="{59D00208-6BAE-4390-BCD7-6E8013CE8BAB}">
      <dsp:nvSpPr>
        <dsp:cNvPr id="0" name=""/>
        <dsp:cNvSpPr/>
      </dsp:nvSpPr>
      <dsp:spPr>
        <a:xfrm>
          <a:off x="0" y="2346457"/>
          <a:ext cx="8278116" cy="3422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Requirements for locating openings to facilitate mixing and prevent exhaust recirculation</a:t>
          </a:r>
        </a:p>
      </dsp:txBody>
      <dsp:txXfrm>
        <a:off x="16706" y="2363163"/>
        <a:ext cx="8244704" cy="30881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8" tIns="46584" rIns="93168" bIns="46584" rtlCol="0"/>
          <a:lstStyle>
            <a:lvl1pPr algn="r">
              <a:defRPr sz="1200"/>
            </a:lvl1pPr>
          </a:lstStyle>
          <a:p>
            <a:fld id="{A5286B6B-6B37-4F57-8571-C360BE5A3233}" type="datetimeFigureOut">
              <a:rPr lang="en-US" smtClean="0"/>
              <a:t>8/19/2024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4" rIns="93168" bIns="46584" rtlCol="0" anchor="b"/>
          <a:lstStyle>
            <a:lvl1pPr algn="r">
              <a:defRPr sz="1200"/>
            </a:lvl1pPr>
          </a:lstStyle>
          <a:p>
            <a:fld id="{636DE2C2-BEB1-4C23-B7C0-709E7371AC35}" type="slidenum">
              <a:rPr lang="en-US" smtClean="0"/>
              <a:t>‹#›</a:t>
            </a:fld>
            <a:endParaRPr lang="en-US"/>
          </a:p>
        </p:txBody>
      </p:sp>
    </p:spTree>
    <p:extLst>
      <p:ext uri="{BB962C8B-B14F-4D97-AF65-F5344CB8AC3E}">
        <p14:creationId xmlns:p14="http://schemas.microsoft.com/office/powerpoint/2010/main" val="358851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1</a:t>
            </a:fld>
            <a:endParaRPr lang="en-US"/>
          </a:p>
        </p:txBody>
      </p:sp>
    </p:spTree>
    <p:extLst>
      <p:ext uri="{BB962C8B-B14F-4D97-AF65-F5344CB8AC3E}">
        <p14:creationId xmlns:p14="http://schemas.microsoft.com/office/powerpoint/2010/main" val="842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12</a:t>
            </a:fld>
            <a:endParaRPr lang="en-US"/>
          </a:p>
        </p:txBody>
      </p:sp>
    </p:spTree>
    <p:extLst>
      <p:ext uri="{BB962C8B-B14F-4D97-AF65-F5344CB8AC3E}">
        <p14:creationId xmlns:p14="http://schemas.microsoft.com/office/powerpoint/2010/main" val="351430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13</a:t>
            </a:fld>
            <a:endParaRPr lang="en-US"/>
          </a:p>
        </p:txBody>
      </p:sp>
    </p:spTree>
    <p:extLst>
      <p:ext uri="{BB962C8B-B14F-4D97-AF65-F5344CB8AC3E}">
        <p14:creationId xmlns:p14="http://schemas.microsoft.com/office/powerpoint/2010/main" val="269430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14</a:t>
            </a:fld>
            <a:endParaRPr lang="en-US"/>
          </a:p>
        </p:txBody>
      </p:sp>
    </p:spTree>
    <p:extLst>
      <p:ext uri="{BB962C8B-B14F-4D97-AF65-F5344CB8AC3E}">
        <p14:creationId xmlns:p14="http://schemas.microsoft.com/office/powerpoint/2010/main" val="329692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ECB2D-8F16-7443-A249-70564A6BF351}" type="slidenum">
              <a:rPr lang="en-US" smtClean="0"/>
              <a:t>15</a:t>
            </a:fld>
            <a:endParaRPr lang="en-US"/>
          </a:p>
        </p:txBody>
      </p:sp>
    </p:spTree>
    <p:extLst>
      <p:ext uri="{BB962C8B-B14F-4D97-AF65-F5344CB8AC3E}">
        <p14:creationId xmlns:p14="http://schemas.microsoft.com/office/powerpoint/2010/main" val="320141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16</a:t>
            </a:fld>
            <a:endParaRPr lang="en-US"/>
          </a:p>
        </p:txBody>
      </p:sp>
    </p:spTree>
    <p:extLst>
      <p:ext uri="{BB962C8B-B14F-4D97-AF65-F5344CB8AC3E}">
        <p14:creationId xmlns:p14="http://schemas.microsoft.com/office/powerpoint/2010/main" val="39386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20</a:t>
            </a:fld>
            <a:endParaRPr lang="en-US"/>
          </a:p>
        </p:txBody>
      </p:sp>
    </p:spTree>
    <p:extLst>
      <p:ext uri="{BB962C8B-B14F-4D97-AF65-F5344CB8AC3E}">
        <p14:creationId xmlns:p14="http://schemas.microsoft.com/office/powerpoint/2010/main" val="256092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23</a:t>
            </a:fld>
            <a:endParaRPr lang="en-US"/>
          </a:p>
        </p:txBody>
      </p:sp>
    </p:spTree>
    <p:extLst>
      <p:ext uri="{BB962C8B-B14F-4D97-AF65-F5344CB8AC3E}">
        <p14:creationId xmlns:p14="http://schemas.microsoft.com/office/powerpoint/2010/main" val="3230533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24</a:t>
            </a:fld>
            <a:endParaRPr lang="en-US"/>
          </a:p>
        </p:txBody>
      </p:sp>
    </p:spTree>
    <p:extLst>
      <p:ext uri="{BB962C8B-B14F-4D97-AF65-F5344CB8AC3E}">
        <p14:creationId xmlns:p14="http://schemas.microsoft.com/office/powerpoint/2010/main" val="219219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27</a:t>
            </a:fld>
            <a:endParaRPr lang="en-US"/>
          </a:p>
        </p:txBody>
      </p:sp>
    </p:spTree>
    <p:extLst>
      <p:ext uri="{BB962C8B-B14F-4D97-AF65-F5344CB8AC3E}">
        <p14:creationId xmlns:p14="http://schemas.microsoft.com/office/powerpoint/2010/main" val="230271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28</a:t>
            </a:fld>
            <a:endParaRPr lang="en-US"/>
          </a:p>
        </p:txBody>
      </p:sp>
    </p:spTree>
    <p:extLst>
      <p:ext uri="{BB962C8B-B14F-4D97-AF65-F5344CB8AC3E}">
        <p14:creationId xmlns:p14="http://schemas.microsoft.com/office/powerpoint/2010/main" val="293201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2</a:t>
            </a:fld>
            <a:endParaRPr lang="en-US"/>
          </a:p>
        </p:txBody>
      </p:sp>
    </p:spTree>
    <p:extLst>
      <p:ext uri="{BB962C8B-B14F-4D97-AF65-F5344CB8AC3E}">
        <p14:creationId xmlns:p14="http://schemas.microsoft.com/office/powerpoint/2010/main" val="260448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32</a:t>
            </a:fld>
            <a:endParaRPr lang="en-US"/>
          </a:p>
        </p:txBody>
      </p:sp>
    </p:spTree>
    <p:extLst>
      <p:ext uri="{BB962C8B-B14F-4D97-AF65-F5344CB8AC3E}">
        <p14:creationId xmlns:p14="http://schemas.microsoft.com/office/powerpoint/2010/main" val="3257920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38</a:t>
            </a:fld>
            <a:endParaRPr lang="en-US"/>
          </a:p>
        </p:txBody>
      </p:sp>
    </p:spTree>
    <p:extLst>
      <p:ext uri="{BB962C8B-B14F-4D97-AF65-F5344CB8AC3E}">
        <p14:creationId xmlns:p14="http://schemas.microsoft.com/office/powerpoint/2010/main" val="192475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DE2C2-BEB1-4C23-B7C0-709E7371AC35}" type="slidenum">
              <a:rPr lang="en-US" smtClean="0"/>
              <a:t>45</a:t>
            </a:fld>
            <a:endParaRPr lang="en-US"/>
          </a:p>
        </p:txBody>
      </p:sp>
    </p:spTree>
    <p:extLst>
      <p:ext uri="{BB962C8B-B14F-4D97-AF65-F5344CB8AC3E}">
        <p14:creationId xmlns:p14="http://schemas.microsoft.com/office/powerpoint/2010/main" val="187640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DE2C2-BEB1-4C23-B7C0-709E7371AC35}" type="slidenum">
              <a:rPr lang="en-US" smtClean="0"/>
              <a:t>46</a:t>
            </a:fld>
            <a:endParaRPr lang="en-US"/>
          </a:p>
        </p:txBody>
      </p:sp>
    </p:spTree>
    <p:extLst>
      <p:ext uri="{BB962C8B-B14F-4D97-AF65-F5344CB8AC3E}">
        <p14:creationId xmlns:p14="http://schemas.microsoft.com/office/powerpoint/2010/main" val="2377987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ECB2D-8F16-7443-A249-70564A6BF351}" type="slidenum">
              <a:rPr lang="en-US" smtClean="0"/>
              <a:t>48</a:t>
            </a:fld>
            <a:endParaRPr lang="en-US"/>
          </a:p>
        </p:txBody>
      </p:sp>
    </p:spTree>
    <p:extLst>
      <p:ext uri="{BB962C8B-B14F-4D97-AF65-F5344CB8AC3E}">
        <p14:creationId xmlns:p14="http://schemas.microsoft.com/office/powerpoint/2010/main" val="1414945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ECB2D-8F16-7443-A249-70564A6BF351}" type="slidenum">
              <a:rPr lang="en-US" smtClean="0"/>
              <a:t>49</a:t>
            </a:fld>
            <a:endParaRPr lang="en-US"/>
          </a:p>
        </p:txBody>
      </p:sp>
    </p:spTree>
    <p:extLst>
      <p:ext uri="{BB962C8B-B14F-4D97-AF65-F5344CB8AC3E}">
        <p14:creationId xmlns:p14="http://schemas.microsoft.com/office/powerpoint/2010/main" val="719404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50</a:t>
            </a:fld>
            <a:endParaRPr lang="en-US"/>
          </a:p>
        </p:txBody>
      </p:sp>
    </p:spTree>
    <p:extLst>
      <p:ext uri="{BB962C8B-B14F-4D97-AF65-F5344CB8AC3E}">
        <p14:creationId xmlns:p14="http://schemas.microsoft.com/office/powerpoint/2010/main" val="253903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3</a:t>
            </a:fld>
            <a:endParaRPr lang="en-US"/>
          </a:p>
        </p:txBody>
      </p:sp>
    </p:spTree>
    <p:extLst>
      <p:ext uri="{BB962C8B-B14F-4D97-AF65-F5344CB8AC3E}">
        <p14:creationId xmlns:p14="http://schemas.microsoft.com/office/powerpoint/2010/main" val="349677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97730-629A-4DC3-926C-306D66864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29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5</a:t>
            </a:fld>
            <a:endParaRPr lang="en-US"/>
          </a:p>
        </p:txBody>
      </p:sp>
    </p:spTree>
    <p:extLst>
      <p:ext uri="{BB962C8B-B14F-4D97-AF65-F5344CB8AC3E}">
        <p14:creationId xmlns:p14="http://schemas.microsoft.com/office/powerpoint/2010/main" val="55458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6</a:t>
            </a:fld>
            <a:endParaRPr lang="en-US"/>
          </a:p>
        </p:txBody>
      </p:sp>
    </p:spTree>
    <p:extLst>
      <p:ext uri="{BB962C8B-B14F-4D97-AF65-F5344CB8AC3E}">
        <p14:creationId xmlns:p14="http://schemas.microsoft.com/office/powerpoint/2010/main" val="3504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7</a:t>
            </a:fld>
            <a:endParaRPr lang="en-US"/>
          </a:p>
        </p:txBody>
      </p:sp>
    </p:spTree>
    <p:extLst>
      <p:ext uri="{BB962C8B-B14F-4D97-AF65-F5344CB8AC3E}">
        <p14:creationId xmlns:p14="http://schemas.microsoft.com/office/powerpoint/2010/main" val="193279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DE2C2-BEB1-4C23-B7C0-709E7371AC35}" type="slidenum">
              <a:rPr lang="en-US" smtClean="0"/>
              <a:t>8</a:t>
            </a:fld>
            <a:endParaRPr lang="en-US" dirty="0"/>
          </a:p>
        </p:txBody>
      </p:sp>
    </p:spTree>
    <p:extLst>
      <p:ext uri="{BB962C8B-B14F-4D97-AF65-F5344CB8AC3E}">
        <p14:creationId xmlns:p14="http://schemas.microsoft.com/office/powerpoint/2010/main" val="421290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36DE2C2-BEB1-4C23-B7C0-709E7371AC35}" type="slidenum">
              <a:rPr lang="en-US" smtClean="0"/>
              <a:t>9</a:t>
            </a:fld>
            <a:endParaRPr lang="en-US"/>
          </a:p>
        </p:txBody>
      </p:sp>
    </p:spTree>
    <p:extLst>
      <p:ext uri="{BB962C8B-B14F-4D97-AF65-F5344CB8AC3E}">
        <p14:creationId xmlns:p14="http://schemas.microsoft.com/office/powerpoint/2010/main" val="2028515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 Content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E997EF-9A92-4C48-9A8A-F4455C164382}"/>
              </a:ext>
            </a:extLst>
          </p:cNvPr>
          <p:cNvSpPr/>
          <p:nvPr/>
        </p:nvSpPr>
        <p:spPr>
          <a:xfrm>
            <a:off x="0" y="0"/>
            <a:ext cx="9144000" cy="387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7E0"/>
              </a:solidFill>
            </a:endParaRPr>
          </a:p>
        </p:txBody>
      </p:sp>
      <p:sp>
        <p:nvSpPr>
          <p:cNvPr id="11" name="Right Triangle 10">
            <a:extLst>
              <a:ext uri="{FF2B5EF4-FFF2-40B4-BE49-F238E27FC236}">
                <a16:creationId xmlns:a16="http://schemas.microsoft.com/office/drawing/2014/main" id="{C29681BE-BC5E-4B11-8E29-E74D5CFA22CA}"/>
              </a:ext>
            </a:extLst>
          </p:cNvPr>
          <p:cNvSpPr/>
          <p:nvPr/>
        </p:nvSpPr>
        <p:spPr>
          <a:xfrm rot="18900000">
            <a:off x="424811" y="272410"/>
            <a:ext cx="211538" cy="21153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7E0"/>
              </a:solidFill>
            </a:endParaRPr>
          </a:p>
        </p:txBody>
      </p:sp>
      <p:sp>
        <p:nvSpPr>
          <p:cNvPr id="2" name="Title 1">
            <a:extLst>
              <a:ext uri="{FF2B5EF4-FFF2-40B4-BE49-F238E27FC236}">
                <a16:creationId xmlns:a16="http://schemas.microsoft.com/office/drawing/2014/main" id="{8A8DBDC7-8E5C-497A-A57E-E58E8BFF9A2A}"/>
              </a:ext>
            </a:extLst>
          </p:cNvPr>
          <p:cNvSpPr>
            <a:spLocks noGrp="1"/>
          </p:cNvSpPr>
          <p:nvPr>
            <p:ph type="title"/>
          </p:nvPr>
        </p:nvSpPr>
        <p:spPr>
          <a:xfrm>
            <a:off x="221884" y="-7684"/>
            <a:ext cx="8680072" cy="378712"/>
          </a:xfrm>
          <a:prstGeom prst="rect">
            <a:avLst/>
          </a:prstGeo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DC3BD951-5D33-4C7F-876E-AD3A33B89E27}"/>
              </a:ext>
            </a:extLst>
          </p:cNvPr>
          <p:cNvSpPr>
            <a:spLocks noGrp="1"/>
          </p:cNvSpPr>
          <p:nvPr>
            <p:ph sz="quarter" idx="10" hasCustomPrompt="1"/>
          </p:nvPr>
        </p:nvSpPr>
        <p:spPr>
          <a:xfrm>
            <a:off x="221884" y="756357"/>
            <a:ext cx="8699488" cy="314349"/>
          </a:xfrm>
        </p:spPr>
        <p:txBody>
          <a:bodyPr/>
          <a:lstStyle>
            <a:lvl1pPr>
              <a:defRPr sz="1400">
                <a:solidFill>
                  <a:schemeClr val="tx2"/>
                </a:solidFill>
              </a:defRPr>
            </a:lvl1pPr>
            <a:lvl2pPr>
              <a:defRPr sz="1400">
                <a:solidFill>
                  <a:srgbClr val="555555"/>
                </a:solidFill>
              </a:defRPr>
            </a:lvl2pPr>
            <a:lvl3pPr>
              <a:defRPr sz="1400">
                <a:solidFill>
                  <a:srgbClr val="555555"/>
                </a:solidFill>
              </a:defRPr>
            </a:lvl3pPr>
            <a:lvl4pPr>
              <a:defRPr sz="1400">
                <a:solidFill>
                  <a:srgbClr val="555555"/>
                </a:solidFill>
              </a:defRPr>
            </a:lvl4pPr>
            <a:lvl5pPr>
              <a:defRPr sz="1400"/>
            </a:lvl5pPr>
          </a:lstStyle>
          <a:p>
            <a:pPr lvl="0"/>
            <a:r>
              <a:rPr lang="en-US"/>
              <a:t>Click to Edit Subtitle</a:t>
            </a:r>
          </a:p>
        </p:txBody>
      </p:sp>
      <p:sp>
        <p:nvSpPr>
          <p:cNvPr id="12" name="Content Placeholder 3">
            <a:extLst>
              <a:ext uri="{FF2B5EF4-FFF2-40B4-BE49-F238E27FC236}">
                <a16:creationId xmlns:a16="http://schemas.microsoft.com/office/drawing/2014/main" id="{2E30F1DD-361A-C644-9345-8B1FF541CDA0}"/>
              </a:ext>
            </a:extLst>
          </p:cNvPr>
          <p:cNvSpPr>
            <a:spLocks noGrp="1"/>
          </p:cNvSpPr>
          <p:nvPr>
            <p:ph sz="quarter" idx="18" hasCustomPrompt="1"/>
          </p:nvPr>
        </p:nvSpPr>
        <p:spPr>
          <a:xfrm>
            <a:off x="221884" y="1165978"/>
            <a:ext cx="8680072" cy="3445779"/>
          </a:xfrm>
        </p:spPr>
        <p:txBody>
          <a:bodyPr anchor="t">
            <a:noAutofit/>
          </a:bodyPr>
          <a:lstStyle>
            <a:lvl1pPr marL="171450" indent="-171450">
              <a:spcAft>
                <a:spcPts val="600"/>
              </a:spcAft>
              <a:buClr>
                <a:schemeClr val="tx2"/>
              </a:buClr>
              <a:buFont typeface="Arial" panose="020B0604020202020204" pitchFamily="34" charset="0"/>
              <a:buChar char="•"/>
              <a:defRPr sz="1400" b="0">
                <a:solidFill>
                  <a:schemeClr val="tx1"/>
                </a:solidFill>
              </a:defRPr>
            </a:lvl1pPr>
            <a:lvl2pPr marL="174625" indent="-174625">
              <a:spcAft>
                <a:spcPts val="600"/>
              </a:spcAft>
              <a:buFont typeface="Arial" panose="020B0604020202020204" pitchFamily="34" charset="0"/>
              <a:buChar char="•"/>
              <a:defRPr sz="1400"/>
            </a:lvl2pPr>
          </a:lstStyle>
          <a:p>
            <a:pPr lvl="0"/>
            <a:r>
              <a:rPr lang="en-US"/>
              <a:t>Click to edit master text styles</a:t>
            </a:r>
          </a:p>
        </p:txBody>
      </p:sp>
      <p:sp>
        <p:nvSpPr>
          <p:cNvPr id="8" name="Footer Placeholder 4">
            <a:extLst>
              <a:ext uri="{FF2B5EF4-FFF2-40B4-BE49-F238E27FC236}">
                <a16:creationId xmlns:a16="http://schemas.microsoft.com/office/drawing/2014/main" id="{3192C13C-83F5-AC47-A36C-BF6AE9781753}"/>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Tree>
    <p:custDataLst>
      <p:tags r:id="rId1"/>
    </p:custDataLst>
    <p:extLst>
      <p:ext uri="{BB962C8B-B14F-4D97-AF65-F5344CB8AC3E}">
        <p14:creationId xmlns:p14="http://schemas.microsoft.com/office/powerpoint/2010/main" val="37302277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5" name="Picture 4" descr="A picture containing indoor, floor, ceiling, white&#10;&#10;Description automatically generated">
            <a:extLst>
              <a:ext uri="{FF2B5EF4-FFF2-40B4-BE49-F238E27FC236}">
                <a16:creationId xmlns:a16="http://schemas.microsoft.com/office/drawing/2014/main" id="{682EB6D2-049C-2E4E-B377-5CDDCFAF05D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899032"/>
            <a:ext cx="9144000" cy="3334871"/>
          </a:xfrm>
          <a:prstGeom prst="rect">
            <a:avLst/>
          </a:prstGeom>
        </p:spPr>
      </p:pic>
      <p:sp>
        <p:nvSpPr>
          <p:cNvPr id="2" name="Title 1"/>
          <p:cNvSpPr>
            <a:spLocks noGrp="1"/>
          </p:cNvSpPr>
          <p:nvPr>
            <p:ph type="ctrTitle" hasCustomPrompt="1"/>
          </p:nvPr>
        </p:nvSpPr>
        <p:spPr>
          <a:xfrm>
            <a:off x="0" y="2446421"/>
            <a:ext cx="5486400" cy="914400"/>
          </a:xfrm>
          <a:prstGeom prst="rect">
            <a:avLst/>
          </a:prstGeom>
          <a:solidFill>
            <a:schemeClr val="tx2">
              <a:alpha val="82000"/>
            </a:schemeClr>
          </a:solidFill>
        </p:spPr>
        <p:txBody>
          <a:bodyPr lIns="0" tIns="0" rIns="0" bIns="0" anchor="ctr">
            <a:noAutofit/>
          </a:bodyPr>
          <a:lstStyle>
            <a:lvl1pPr algn="ctr">
              <a:defRPr sz="2800" b="1" i="0" cap="none" baseline="0">
                <a:solidFill>
                  <a:schemeClr val="bg1"/>
                </a:solidFill>
                <a:latin typeface="Arial" panose="020B0604020202020204" pitchFamily="34" charset="0"/>
              </a:defRPr>
            </a:lvl1pPr>
          </a:lstStyle>
          <a:p>
            <a:r>
              <a:rPr lang="en-US"/>
              <a:t>Click to Edit Transition Slide</a:t>
            </a:r>
          </a:p>
        </p:txBody>
      </p:sp>
      <p:sp>
        <p:nvSpPr>
          <p:cNvPr id="8" name="Footer Placeholder 4">
            <a:extLst>
              <a:ext uri="{FF2B5EF4-FFF2-40B4-BE49-F238E27FC236}">
                <a16:creationId xmlns:a16="http://schemas.microsoft.com/office/drawing/2014/main" id="{321A06E0-0570-D741-BD6C-98CBDEE800DD}"/>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a:t>
            </a:r>
          </a:p>
        </p:txBody>
      </p:sp>
    </p:spTree>
    <p:custDataLst>
      <p:tags r:id="rId1"/>
    </p:custDataLst>
    <p:extLst>
      <p:ext uri="{BB962C8B-B14F-4D97-AF65-F5344CB8AC3E}">
        <p14:creationId xmlns:p14="http://schemas.microsoft.com/office/powerpoint/2010/main" val="25694498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B">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EE8009-AEF4-3641-B3CB-7D16BD07D8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922" t="9432" b="9326"/>
          <a:stretch/>
        </p:blipFill>
        <p:spPr>
          <a:xfrm>
            <a:off x="7142" y="394993"/>
            <a:ext cx="9143121" cy="4186990"/>
          </a:xfrm>
          <a:prstGeom prst="rect">
            <a:avLst/>
          </a:prstGeom>
        </p:spPr>
      </p:pic>
      <p:sp>
        <p:nvSpPr>
          <p:cNvPr id="2" name="Title 1"/>
          <p:cNvSpPr>
            <a:spLocks noGrp="1"/>
          </p:cNvSpPr>
          <p:nvPr>
            <p:ph type="ctrTitle" hasCustomPrompt="1"/>
          </p:nvPr>
        </p:nvSpPr>
        <p:spPr>
          <a:xfrm>
            <a:off x="0" y="1436914"/>
            <a:ext cx="9143999" cy="1600200"/>
          </a:xfrm>
          <a:prstGeom prst="rect">
            <a:avLst/>
          </a:prstGeom>
          <a:solidFill>
            <a:srgbClr val="0097E0">
              <a:alpha val="82000"/>
            </a:srgbClr>
          </a:solidFill>
        </p:spPr>
        <p:txBody>
          <a:bodyPr wrap="none" lIns="0" tIns="274320" rIns="0" bIns="0" anchor="t">
            <a:noAutofit/>
          </a:bodyPr>
          <a:lstStyle>
            <a:lvl1pPr algn="ctr">
              <a:defRPr sz="2800" b="1" i="0" cap="all" baseline="0">
                <a:solidFill>
                  <a:schemeClr val="bg1"/>
                </a:solidFill>
                <a:latin typeface="Arial" panose="020B0604020202020204" pitchFamily="34" charset="0"/>
              </a:defRPr>
            </a:lvl1pPr>
          </a:lstStyle>
          <a:p>
            <a:r>
              <a:rPr lang="en-US"/>
              <a:t>Click to edit Master Title</a:t>
            </a:r>
          </a:p>
        </p:txBody>
      </p:sp>
      <p:sp>
        <p:nvSpPr>
          <p:cNvPr id="11" name="Text Placeholder 5">
            <a:extLst>
              <a:ext uri="{FF2B5EF4-FFF2-40B4-BE49-F238E27FC236}">
                <a16:creationId xmlns:a16="http://schemas.microsoft.com/office/drawing/2014/main" id="{03828735-DA98-4D7E-BE71-782CF36FACFA}"/>
              </a:ext>
            </a:extLst>
          </p:cNvPr>
          <p:cNvSpPr>
            <a:spLocks noGrp="1"/>
          </p:cNvSpPr>
          <p:nvPr>
            <p:ph type="body" sz="quarter" idx="11" hasCustomPrompt="1"/>
          </p:nvPr>
        </p:nvSpPr>
        <p:spPr>
          <a:xfrm>
            <a:off x="7142" y="2091871"/>
            <a:ext cx="9129716" cy="376801"/>
          </a:xfrm>
        </p:spPr>
        <p:txBody>
          <a:bodyPr/>
          <a:lstStyle>
            <a:lvl1pPr algn="ctr">
              <a:defRPr sz="1800">
                <a:solidFill>
                  <a:schemeClr val="bg1"/>
                </a:solidFill>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9B66E121-BF06-B24F-91B4-BE121EC2099B}"/>
              </a:ext>
            </a:extLst>
          </p:cNvPr>
          <p:cNvSpPr>
            <a:spLocks noGrp="1"/>
          </p:cNvSpPr>
          <p:nvPr>
            <p:ph type="body" sz="quarter" idx="15" hasCustomPrompt="1"/>
          </p:nvPr>
        </p:nvSpPr>
        <p:spPr>
          <a:xfrm>
            <a:off x="7142" y="2468673"/>
            <a:ext cx="9129716" cy="568441"/>
          </a:xfrm>
        </p:spPr>
        <p:txBody>
          <a:bodyPr/>
          <a:lstStyle>
            <a:lvl1pPr algn="ctr">
              <a:defRPr b="0">
                <a:solidFill>
                  <a:schemeClr val="bg1"/>
                </a:solidFill>
              </a:defRPr>
            </a:lvl1pPr>
          </a:lstStyle>
          <a:p>
            <a:pPr lvl="0"/>
            <a:r>
              <a:rPr lang="en-US"/>
              <a:t>Presented by: ADD your name and title</a:t>
            </a:r>
          </a:p>
        </p:txBody>
      </p:sp>
      <p:sp>
        <p:nvSpPr>
          <p:cNvPr id="13" name="Footer Placeholder 4">
            <a:extLst>
              <a:ext uri="{FF2B5EF4-FFF2-40B4-BE49-F238E27FC236}">
                <a16:creationId xmlns:a16="http://schemas.microsoft.com/office/drawing/2014/main" id="{81DF57EC-9798-7B4D-94F8-5C9FDBDB724E}"/>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pic>
        <p:nvPicPr>
          <p:cNvPr id="14" name="Picture 13">
            <a:extLst>
              <a:ext uri="{FF2B5EF4-FFF2-40B4-BE49-F238E27FC236}">
                <a16:creationId xmlns:a16="http://schemas.microsoft.com/office/drawing/2014/main" id="{52DDC4F3-82F9-6747-AB67-A3D672FC7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089" y="4869656"/>
            <a:ext cx="1047199" cy="218519"/>
          </a:xfrm>
          <a:prstGeom prst="rect">
            <a:avLst/>
          </a:prstGeom>
        </p:spPr>
      </p:pic>
    </p:spTree>
    <p:custDataLst>
      <p:tags r:id="rId1"/>
    </p:custDataLst>
    <p:extLst>
      <p:ext uri="{BB962C8B-B14F-4D97-AF65-F5344CB8AC3E}">
        <p14:creationId xmlns:p14="http://schemas.microsoft.com/office/powerpoint/2010/main" val="34705511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ansi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1307F7-99E9-AC4F-A2D4-A80E03C9EC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922" t="9432" b="9326"/>
          <a:stretch/>
        </p:blipFill>
        <p:spPr>
          <a:xfrm>
            <a:off x="7142" y="394993"/>
            <a:ext cx="9143121" cy="4186990"/>
          </a:xfrm>
          <a:prstGeom prst="rect">
            <a:avLst/>
          </a:prstGeom>
        </p:spPr>
      </p:pic>
      <p:sp>
        <p:nvSpPr>
          <p:cNvPr id="2" name="Title 1"/>
          <p:cNvSpPr>
            <a:spLocks noGrp="1"/>
          </p:cNvSpPr>
          <p:nvPr>
            <p:ph type="ctrTitle" hasCustomPrompt="1"/>
          </p:nvPr>
        </p:nvSpPr>
        <p:spPr>
          <a:xfrm>
            <a:off x="7142" y="1657350"/>
            <a:ext cx="5486400" cy="914400"/>
          </a:xfrm>
          <a:prstGeom prst="rect">
            <a:avLst/>
          </a:prstGeom>
          <a:solidFill>
            <a:schemeClr val="tx2">
              <a:alpha val="82000"/>
            </a:schemeClr>
          </a:solidFill>
        </p:spPr>
        <p:txBody>
          <a:bodyPr lIns="0" tIns="0" rIns="0" bIns="0" anchor="ctr">
            <a:noAutofit/>
          </a:bodyPr>
          <a:lstStyle>
            <a:lvl1pPr algn="ctr">
              <a:defRPr sz="2800" b="1" i="0" cap="none" baseline="0">
                <a:solidFill>
                  <a:schemeClr val="bg1"/>
                </a:solidFill>
                <a:latin typeface="Arial" panose="020B0604020202020204" pitchFamily="34" charset="0"/>
              </a:defRPr>
            </a:lvl1pPr>
          </a:lstStyle>
          <a:p>
            <a:r>
              <a:rPr lang="en-US"/>
              <a:t>Click to Edit Transition Slide</a:t>
            </a:r>
          </a:p>
        </p:txBody>
      </p:sp>
      <p:sp>
        <p:nvSpPr>
          <p:cNvPr id="8" name="Footer Placeholder 4">
            <a:extLst>
              <a:ext uri="{FF2B5EF4-FFF2-40B4-BE49-F238E27FC236}">
                <a16:creationId xmlns:a16="http://schemas.microsoft.com/office/drawing/2014/main" id="{321A06E0-0570-D741-BD6C-98CBDEE800DD}"/>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Tree>
    <p:custDataLst>
      <p:tags r:id="rId1"/>
    </p:custDataLst>
    <p:extLst>
      <p:ext uri="{BB962C8B-B14F-4D97-AF65-F5344CB8AC3E}">
        <p14:creationId xmlns:p14="http://schemas.microsoft.com/office/powerpoint/2010/main" val="37851520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10" name="Picture 9" descr="A picture containing indoor, floor, ceiling, white&#10;&#10;Description automatically generated">
            <a:extLst>
              <a:ext uri="{FF2B5EF4-FFF2-40B4-BE49-F238E27FC236}">
                <a16:creationId xmlns:a16="http://schemas.microsoft.com/office/drawing/2014/main" id="{6B420303-5007-2441-88E5-9162DC05A56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178" y="479669"/>
            <a:ext cx="9147176" cy="3949717"/>
          </a:xfrm>
          <a:prstGeom prst="rect">
            <a:avLst/>
          </a:prstGeom>
        </p:spPr>
      </p:pic>
      <p:sp>
        <p:nvSpPr>
          <p:cNvPr id="2" name="Title 1"/>
          <p:cNvSpPr>
            <a:spLocks noGrp="1"/>
          </p:cNvSpPr>
          <p:nvPr>
            <p:ph type="ctrTitle" hasCustomPrompt="1"/>
          </p:nvPr>
        </p:nvSpPr>
        <p:spPr>
          <a:xfrm>
            <a:off x="-10694" y="1411705"/>
            <a:ext cx="9154693" cy="1965960"/>
          </a:xfrm>
          <a:prstGeom prst="rect">
            <a:avLst/>
          </a:prstGeom>
          <a:solidFill>
            <a:srgbClr val="0097E0">
              <a:alpha val="82000"/>
            </a:srgbClr>
          </a:solidFill>
        </p:spPr>
        <p:txBody>
          <a:bodyPr lIns="182880" tIns="274320" rIns="182880" bIns="182880" anchor="t">
            <a:noAutofit/>
          </a:bodyPr>
          <a:lstStyle>
            <a:lvl1pPr algn="ctr">
              <a:defRPr sz="2800" b="1" i="0" cap="all" baseline="0">
                <a:solidFill>
                  <a:schemeClr val="bg1"/>
                </a:solidFill>
                <a:latin typeface="Arial" panose="020B0604020202020204" pitchFamily="34" charset="0"/>
              </a:defRPr>
            </a:lvl1pPr>
          </a:lstStyle>
          <a:p>
            <a:r>
              <a:rPr lang="en-US"/>
              <a:t>Thank you for your time and attention</a:t>
            </a:r>
          </a:p>
        </p:txBody>
      </p:sp>
      <p:sp>
        <p:nvSpPr>
          <p:cNvPr id="8" name="Text Placeholder 5">
            <a:extLst>
              <a:ext uri="{FF2B5EF4-FFF2-40B4-BE49-F238E27FC236}">
                <a16:creationId xmlns:a16="http://schemas.microsoft.com/office/drawing/2014/main" id="{0BC8FD5A-0473-4F47-B6D4-95A2924D4126}"/>
              </a:ext>
            </a:extLst>
          </p:cNvPr>
          <p:cNvSpPr>
            <a:spLocks noGrp="1"/>
          </p:cNvSpPr>
          <p:nvPr>
            <p:ph type="body" sz="quarter" idx="12" hasCustomPrompt="1"/>
          </p:nvPr>
        </p:nvSpPr>
        <p:spPr>
          <a:xfrm>
            <a:off x="-10695" y="2309523"/>
            <a:ext cx="9154695" cy="357605"/>
          </a:xfrm>
        </p:spPr>
        <p:txBody>
          <a:bodyPr lIns="274320"/>
          <a:lstStyle>
            <a:lvl1pPr marL="0" indent="0" algn="ctr">
              <a:spcAft>
                <a:spcPts val="600"/>
              </a:spcAft>
              <a:buFont typeface="Arial" panose="020B0604020202020204" pitchFamily="34" charset="0"/>
              <a:buNone/>
              <a:tabLst>
                <a:tab pos="171450" algn="l"/>
              </a:tabLst>
              <a:defRPr sz="1800" b="0">
                <a:solidFill>
                  <a:schemeClr val="bg1"/>
                </a:solidFill>
              </a:defRPr>
            </a:lvl1pPr>
            <a:lvl2pPr marL="171450" indent="-171450">
              <a:spcAft>
                <a:spcPts val="600"/>
              </a:spcAft>
              <a:buClr>
                <a:schemeClr val="bg1"/>
              </a:buClr>
              <a:buFont typeface="Arial" panose="020B0604020202020204" pitchFamily="34" charset="0"/>
              <a:buNone/>
              <a:defRPr sz="1800">
                <a:solidFill>
                  <a:schemeClr val="bg1"/>
                </a:solidFill>
              </a:defRPr>
            </a:lvl2pPr>
          </a:lstStyle>
          <a:p>
            <a:pPr lvl="0"/>
            <a:r>
              <a:rPr lang="en-US"/>
              <a:t>For more information, contact:</a:t>
            </a:r>
          </a:p>
        </p:txBody>
      </p:sp>
      <p:sp>
        <p:nvSpPr>
          <p:cNvPr id="6" name="Text Placeholder 5">
            <a:extLst>
              <a:ext uri="{FF2B5EF4-FFF2-40B4-BE49-F238E27FC236}">
                <a16:creationId xmlns:a16="http://schemas.microsoft.com/office/drawing/2014/main" id="{6B019B22-F657-974A-9CB3-0E9AB8BACBEC}"/>
              </a:ext>
            </a:extLst>
          </p:cNvPr>
          <p:cNvSpPr>
            <a:spLocks noGrp="1"/>
          </p:cNvSpPr>
          <p:nvPr>
            <p:ph type="body" sz="quarter" idx="14" hasCustomPrompt="1"/>
          </p:nvPr>
        </p:nvSpPr>
        <p:spPr>
          <a:xfrm>
            <a:off x="0" y="2674903"/>
            <a:ext cx="9144000" cy="682059"/>
          </a:xfrm>
        </p:spPr>
        <p:txBody>
          <a:bodyPr lIns="274320"/>
          <a:lstStyle>
            <a:lvl1pPr algn="ctr">
              <a:spcAft>
                <a:spcPts val="0"/>
              </a:spcAft>
              <a:defRPr sz="1800" b="0">
                <a:solidFill>
                  <a:schemeClr val="bg1"/>
                </a:solidFill>
              </a:defRPr>
            </a:lvl1pPr>
          </a:lstStyle>
          <a:p>
            <a:pPr lvl="0"/>
            <a:r>
              <a:rPr lang="en-US"/>
              <a:t>ADD Presenter Name</a:t>
            </a:r>
            <a:br>
              <a:rPr lang="en-US"/>
            </a:br>
            <a:r>
              <a:rPr lang="en-US"/>
              <a:t>ADD Contact Information</a:t>
            </a:r>
          </a:p>
        </p:txBody>
      </p:sp>
      <p:sp>
        <p:nvSpPr>
          <p:cNvPr id="11" name="Footer Placeholder 4">
            <a:extLst>
              <a:ext uri="{FF2B5EF4-FFF2-40B4-BE49-F238E27FC236}">
                <a16:creationId xmlns:a16="http://schemas.microsoft.com/office/drawing/2014/main" id="{22DB7133-65F5-334B-B2FA-236290163FC9}"/>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a:t>
            </a:r>
          </a:p>
        </p:txBody>
      </p:sp>
    </p:spTree>
    <p:custDataLst>
      <p:tags r:id="rId1"/>
    </p:custDataLst>
    <p:extLst>
      <p:ext uri="{BB962C8B-B14F-4D97-AF65-F5344CB8AC3E}">
        <p14:creationId xmlns:p14="http://schemas.microsoft.com/office/powerpoint/2010/main" val="14718715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Divider-Bldg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44279" y="0"/>
            <a:ext cx="988828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374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Divider-Bldg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220200" cy="5143500"/>
          </a:xfrm>
          <a:prstGeom prst="rect">
            <a:avLst/>
          </a:prstGeom>
        </p:spPr>
      </p:pic>
    </p:spTree>
    <p:extLst>
      <p:ext uri="{BB962C8B-B14F-4D97-AF65-F5344CB8AC3E}">
        <p14:creationId xmlns:p14="http://schemas.microsoft.com/office/powerpoint/2010/main" val="33137763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Section Divider-Bldg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9631235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19E968-071B-4646-AD19-C48A1A21051D}"/>
              </a:ext>
            </a:extLst>
          </p:cNvPr>
          <p:cNvPicPr>
            <a:picLocks noChangeAspect="1"/>
          </p:cNvPicPr>
          <p:nvPr userDrawn="1"/>
        </p:nvPicPr>
        <p:blipFill>
          <a:blip r:embed="rId2"/>
          <a:stretch>
            <a:fillRect/>
          </a:stretch>
        </p:blipFill>
        <p:spPr>
          <a:xfrm rot="10800000">
            <a:off x="0" y="0"/>
            <a:ext cx="9144000" cy="5143500"/>
          </a:xfrm>
          <a:prstGeom prst="rect">
            <a:avLst/>
          </a:prstGeom>
        </p:spPr>
      </p:pic>
      <p:sp>
        <p:nvSpPr>
          <p:cNvPr id="17" name="Title 1">
            <a:extLst>
              <a:ext uri="{FF2B5EF4-FFF2-40B4-BE49-F238E27FC236}">
                <a16:creationId xmlns:a16="http://schemas.microsoft.com/office/drawing/2014/main" id="{B1E9A3EE-0B9F-44C9-BDE6-FAE04EFD1B17}"/>
              </a:ext>
            </a:extLst>
          </p:cNvPr>
          <p:cNvSpPr>
            <a:spLocks noGrp="1"/>
          </p:cNvSpPr>
          <p:nvPr>
            <p:ph type="title"/>
          </p:nvPr>
        </p:nvSpPr>
        <p:spPr>
          <a:xfrm>
            <a:off x="1354238" y="219075"/>
            <a:ext cx="7161112" cy="427544"/>
          </a:xfrm>
        </p:spPr>
        <p:txBody>
          <a:bodyPr>
            <a:normAutofit/>
          </a:bodyPr>
          <a:lstStyle>
            <a:lvl1pPr>
              <a:defRPr sz="2100" b="1">
                <a:solidFill>
                  <a:srgbClr val="0097E0"/>
                </a:solidFill>
                <a:latin typeface="Montserrat" panose="00000500000000000000" pitchFamily="50" charset="0"/>
              </a:defRPr>
            </a:lvl1pPr>
          </a:lstStyle>
          <a:p>
            <a:r>
              <a:rPr lang="en-US"/>
              <a:t>Click to edit Master title style</a:t>
            </a:r>
          </a:p>
        </p:txBody>
      </p:sp>
      <p:sp>
        <p:nvSpPr>
          <p:cNvPr id="18" name="Content Placeholder 2">
            <a:extLst>
              <a:ext uri="{FF2B5EF4-FFF2-40B4-BE49-F238E27FC236}">
                <a16:creationId xmlns:a16="http://schemas.microsoft.com/office/drawing/2014/main" id="{F56FFE9C-8CC6-47AE-8191-00DFE501F093}"/>
              </a:ext>
            </a:extLst>
          </p:cNvPr>
          <p:cNvSpPr>
            <a:spLocks noGrp="1"/>
          </p:cNvSpPr>
          <p:nvPr>
            <p:ph idx="1"/>
          </p:nvPr>
        </p:nvSpPr>
        <p:spPr>
          <a:xfrm>
            <a:off x="628650" y="949831"/>
            <a:ext cx="7886700" cy="3589337"/>
          </a:xfrm>
        </p:spPr>
        <p:txBody>
          <a:bodyPr>
            <a:normAutofit/>
          </a:bodyPr>
          <a:lstStyle>
            <a:lvl1pPr>
              <a:buClr>
                <a:srgbClr val="0097E0"/>
              </a:buClr>
              <a:defRPr sz="1800">
                <a:latin typeface="Montserrat" panose="00000500000000000000" pitchFamily="50" charset="0"/>
              </a:defRPr>
            </a:lvl1pPr>
            <a:lvl2pPr marL="514350" indent="-171450">
              <a:buClr>
                <a:srgbClr val="0097E0"/>
              </a:buClr>
              <a:buSzPct val="75000"/>
              <a:buFont typeface="Courier New" panose="02070309020205020404" pitchFamily="49" charset="0"/>
              <a:buChar char="o"/>
              <a:defRPr sz="1500">
                <a:latin typeface="Montserrat" panose="00000500000000000000" pitchFamily="50" charset="0"/>
              </a:defRPr>
            </a:lvl2pPr>
            <a:lvl3pPr marL="857250" indent="-171450">
              <a:buClr>
                <a:srgbClr val="0097E0"/>
              </a:buClr>
              <a:buFont typeface="Wingdings" panose="05000000000000000000" pitchFamily="2" charset="2"/>
              <a:buChar char="§"/>
              <a:defRPr sz="1350">
                <a:latin typeface="Montserrat" panose="00000500000000000000" pitchFamily="50" charset="0"/>
              </a:defRPr>
            </a:lvl3pPr>
            <a:lvl4pPr marL="1200150" indent="-171450">
              <a:buClr>
                <a:srgbClr val="0097E0"/>
              </a:buClr>
              <a:buSzPct val="65000"/>
              <a:buFont typeface="Wingdings" panose="05000000000000000000" pitchFamily="2" charset="2"/>
              <a:buChar char="q"/>
              <a:defRPr sz="1200">
                <a:latin typeface="Montserrat" panose="00000500000000000000" pitchFamily="50" charset="0"/>
              </a:defRPr>
            </a:lvl4pPr>
            <a:lvl5pPr marL="1543050" indent="-171450">
              <a:buClr>
                <a:srgbClr val="0097E0"/>
              </a:buClr>
              <a:buFont typeface="Wingdings" panose="05000000000000000000" pitchFamily="2" charset="2"/>
              <a:buChar char="Ø"/>
              <a:defRPr sz="1200">
                <a:latin typeface="Montserrat" panose="000005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034BB47-479E-456B-A8A9-85DA3C01FBF4}"/>
              </a:ext>
            </a:extLst>
          </p:cNvPr>
          <p:cNvPicPr>
            <a:picLocks noChangeAspect="1"/>
          </p:cNvPicPr>
          <p:nvPr userDrawn="1"/>
        </p:nvPicPr>
        <p:blipFill>
          <a:blip r:embed="rId3"/>
          <a:stretch>
            <a:fillRect/>
          </a:stretch>
        </p:blipFill>
        <p:spPr>
          <a:xfrm>
            <a:off x="215900" y="212726"/>
            <a:ext cx="866775" cy="390525"/>
          </a:xfrm>
          <a:prstGeom prst="rect">
            <a:avLst/>
          </a:prstGeom>
        </p:spPr>
      </p:pic>
      <p:pic>
        <p:nvPicPr>
          <p:cNvPr id="11" name="Picture 10" descr="A white guitar with a black background&#10;&#10;Description automatically generated with low confidence">
            <a:extLst>
              <a:ext uri="{FF2B5EF4-FFF2-40B4-BE49-F238E27FC236}">
                <a16:creationId xmlns:a16="http://schemas.microsoft.com/office/drawing/2014/main" id="{72907075-6FCD-474E-ADF4-12CCDC21D537}"/>
              </a:ext>
            </a:extLst>
          </p:cNvPr>
          <p:cNvPicPr>
            <a:picLocks noChangeAspect="1"/>
          </p:cNvPicPr>
          <p:nvPr userDrawn="1"/>
        </p:nvPicPr>
        <p:blipFill rotWithShape="1">
          <a:blip r:embed="rId4">
            <a:alphaModFix amt="57000"/>
            <a:extLst>
              <a:ext uri="{28A0092B-C50C-407E-A947-70E740481C1C}">
                <a14:useLocalDpi xmlns:a14="http://schemas.microsoft.com/office/drawing/2010/main" val="0"/>
              </a:ext>
            </a:extLst>
          </a:blip>
          <a:srcRect/>
          <a:stretch/>
        </p:blipFill>
        <p:spPr>
          <a:xfrm>
            <a:off x="8289399" y="1"/>
            <a:ext cx="854601" cy="3821450"/>
          </a:xfrm>
          <a:prstGeom prst="rect">
            <a:avLst/>
          </a:prstGeom>
        </p:spPr>
      </p:pic>
      <p:pic>
        <p:nvPicPr>
          <p:cNvPr id="2" name="Picture 1" descr="A picture containing font, graphics, screenshot, graphic design&#10;&#10;Description automatically generated">
            <a:extLst>
              <a:ext uri="{FF2B5EF4-FFF2-40B4-BE49-F238E27FC236}">
                <a16:creationId xmlns:a16="http://schemas.microsoft.com/office/drawing/2014/main" id="{241D20E3-E4FA-CC5A-13EF-8BDB6CF3C47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44330" y="4652703"/>
            <a:ext cx="1358370" cy="375169"/>
          </a:xfrm>
          <a:prstGeom prst="rect">
            <a:avLst/>
          </a:prstGeom>
        </p:spPr>
      </p:pic>
    </p:spTree>
    <p:extLst>
      <p:ext uri="{BB962C8B-B14F-4D97-AF65-F5344CB8AC3E}">
        <p14:creationId xmlns:p14="http://schemas.microsoft.com/office/powerpoint/2010/main" val="26782285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78158B-DBA3-4437-8BD8-C480C25CC8D0}"/>
              </a:ext>
            </a:extLst>
          </p:cNvPr>
          <p:cNvPicPr>
            <a:picLocks noChangeAspect="1"/>
          </p:cNvPicPr>
          <p:nvPr userDrawn="1"/>
        </p:nvPicPr>
        <p:blipFill>
          <a:blip r:embed="rId2"/>
          <a:stretch>
            <a:fillRect/>
          </a:stretch>
        </p:blipFill>
        <p:spPr>
          <a:xfrm>
            <a:off x="215900" y="212726"/>
            <a:ext cx="866775" cy="390525"/>
          </a:xfrm>
          <a:prstGeom prst="rect">
            <a:avLst/>
          </a:prstGeom>
        </p:spPr>
      </p:pic>
      <p:pic>
        <p:nvPicPr>
          <p:cNvPr id="17" name="Picture 16">
            <a:extLst>
              <a:ext uri="{FF2B5EF4-FFF2-40B4-BE49-F238E27FC236}">
                <a16:creationId xmlns:a16="http://schemas.microsoft.com/office/drawing/2014/main" id="{946104F2-EB4B-4694-B736-DD314013CECC}"/>
              </a:ext>
            </a:extLst>
          </p:cNvPr>
          <p:cNvPicPr>
            <a:picLocks noChangeAspect="1"/>
          </p:cNvPicPr>
          <p:nvPr userDrawn="1"/>
        </p:nvPicPr>
        <p:blipFill>
          <a:blip r:embed="rId3"/>
          <a:stretch>
            <a:fillRect/>
          </a:stretch>
        </p:blipFill>
        <p:spPr>
          <a:xfrm>
            <a:off x="7326832" y="174022"/>
            <a:ext cx="1216025" cy="264353"/>
          </a:xfrm>
          <a:prstGeom prst="rect">
            <a:avLst/>
          </a:prstGeom>
        </p:spPr>
      </p:pic>
      <p:pic>
        <p:nvPicPr>
          <p:cNvPr id="18" name="Picture 17">
            <a:extLst>
              <a:ext uri="{FF2B5EF4-FFF2-40B4-BE49-F238E27FC236}">
                <a16:creationId xmlns:a16="http://schemas.microsoft.com/office/drawing/2014/main" id="{4B193C06-1079-47A1-9E52-7DD8FBC43B77}"/>
              </a:ext>
            </a:extLst>
          </p:cNvPr>
          <p:cNvPicPr>
            <a:picLocks noChangeAspect="1"/>
          </p:cNvPicPr>
          <p:nvPr userDrawn="1"/>
        </p:nvPicPr>
        <p:blipFill>
          <a:blip r:embed="rId4"/>
          <a:stretch>
            <a:fillRect/>
          </a:stretch>
        </p:blipFill>
        <p:spPr>
          <a:xfrm>
            <a:off x="316229" y="4572930"/>
            <a:ext cx="499428" cy="418126"/>
          </a:xfrm>
          <a:prstGeom prst="rect">
            <a:avLst/>
          </a:prstGeom>
        </p:spPr>
      </p:pic>
      <p:pic>
        <p:nvPicPr>
          <p:cNvPr id="19" name="Picture 18">
            <a:extLst>
              <a:ext uri="{FF2B5EF4-FFF2-40B4-BE49-F238E27FC236}">
                <a16:creationId xmlns:a16="http://schemas.microsoft.com/office/drawing/2014/main" id="{19FB1E8B-16F5-4DA6-9256-EB4EDF279526}"/>
              </a:ext>
            </a:extLst>
          </p:cNvPr>
          <p:cNvPicPr>
            <a:picLocks noChangeAspect="1"/>
          </p:cNvPicPr>
          <p:nvPr userDrawn="1"/>
        </p:nvPicPr>
        <p:blipFill>
          <a:blip r:embed="rId4"/>
          <a:stretch>
            <a:fillRect/>
          </a:stretch>
        </p:blipFill>
        <p:spPr>
          <a:xfrm>
            <a:off x="8636224" y="91695"/>
            <a:ext cx="387491" cy="324411"/>
          </a:xfrm>
          <a:prstGeom prst="rect">
            <a:avLst/>
          </a:prstGeom>
        </p:spPr>
      </p:pic>
      <p:sp>
        <p:nvSpPr>
          <p:cNvPr id="21" name="Title 1">
            <a:extLst>
              <a:ext uri="{FF2B5EF4-FFF2-40B4-BE49-F238E27FC236}">
                <a16:creationId xmlns:a16="http://schemas.microsoft.com/office/drawing/2014/main" id="{05957647-6304-4F74-BB1A-2609EADA98F8}"/>
              </a:ext>
            </a:extLst>
          </p:cNvPr>
          <p:cNvSpPr>
            <a:spLocks noGrp="1"/>
          </p:cNvSpPr>
          <p:nvPr>
            <p:ph type="title"/>
          </p:nvPr>
        </p:nvSpPr>
        <p:spPr>
          <a:xfrm>
            <a:off x="1354238" y="219075"/>
            <a:ext cx="7161112" cy="427544"/>
          </a:xfrm>
        </p:spPr>
        <p:txBody>
          <a:bodyPr>
            <a:normAutofit/>
          </a:bodyPr>
          <a:lstStyle>
            <a:lvl1pPr>
              <a:defRPr sz="2100" b="1">
                <a:solidFill>
                  <a:srgbClr val="0097E0"/>
                </a:solidFill>
                <a:latin typeface="Montserrat" panose="00000500000000000000" pitchFamily="50" charset="0"/>
              </a:defRPr>
            </a:lvl1pPr>
          </a:lstStyle>
          <a:p>
            <a:r>
              <a:rPr lang="en-US"/>
              <a:t>Click to edit Master title style</a:t>
            </a:r>
          </a:p>
        </p:txBody>
      </p:sp>
      <p:sp>
        <p:nvSpPr>
          <p:cNvPr id="22" name="Content Placeholder 2">
            <a:extLst>
              <a:ext uri="{FF2B5EF4-FFF2-40B4-BE49-F238E27FC236}">
                <a16:creationId xmlns:a16="http://schemas.microsoft.com/office/drawing/2014/main" id="{4C080759-9E49-4C85-ACA5-4E9C98E72618}"/>
              </a:ext>
            </a:extLst>
          </p:cNvPr>
          <p:cNvSpPr>
            <a:spLocks noGrp="1"/>
          </p:cNvSpPr>
          <p:nvPr>
            <p:ph idx="1"/>
          </p:nvPr>
        </p:nvSpPr>
        <p:spPr>
          <a:xfrm>
            <a:off x="628650" y="949831"/>
            <a:ext cx="7886700" cy="3589337"/>
          </a:xfrm>
        </p:spPr>
        <p:txBody>
          <a:bodyPr>
            <a:normAutofit/>
          </a:bodyPr>
          <a:lstStyle>
            <a:lvl1pPr>
              <a:buClr>
                <a:srgbClr val="0097E0"/>
              </a:buClr>
              <a:defRPr sz="1800">
                <a:latin typeface="Montserrat" panose="00000500000000000000" pitchFamily="50" charset="0"/>
              </a:defRPr>
            </a:lvl1pPr>
            <a:lvl2pPr marL="514350" indent="-171450">
              <a:buClr>
                <a:srgbClr val="0097E0"/>
              </a:buClr>
              <a:buSzPct val="75000"/>
              <a:buFont typeface="Courier New" panose="02070309020205020404" pitchFamily="49" charset="0"/>
              <a:buChar char="o"/>
              <a:defRPr sz="1500">
                <a:latin typeface="Montserrat" panose="00000500000000000000" pitchFamily="50" charset="0"/>
              </a:defRPr>
            </a:lvl2pPr>
            <a:lvl3pPr marL="857250" indent="-171450">
              <a:buClr>
                <a:srgbClr val="0097E0"/>
              </a:buClr>
              <a:buFont typeface="Wingdings" panose="05000000000000000000" pitchFamily="2" charset="2"/>
              <a:buChar char="§"/>
              <a:defRPr sz="1350">
                <a:latin typeface="Montserrat" panose="00000500000000000000" pitchFamily="50" charset="0"/>
              </a:defRPr>
            </a:lvl3pPr>
            <a:lvl4pPr marL="1200150" indent="-171450">
              <a:buClr>
                <a:srgbClr val="0097E0"/>
              </a:buClr>
              <a:buSzPct val="65000"/>
              <a:buFont typeface="Wingdings" panose="05000000000000000000" pitchFamily="2" charset="2"/>
              <a:buChar char="q"/>
              <a:defRPr sz="1200">
                <a:latin typeface="Montserrat" panose="00000500000000000000" pitchFamily="50" charset="0"/>
              </a:defRPr>
            </a:lvl4pPr>
            <a:lvl5pPr marL="1543050" indent="-171450">
              <a:buClr>
                <a:srgbClr val="0097E0"/>
              </a:buClr>
              <a:buFont typeface="Wingdings" panose="05000000000000000000" pitchFamily="2" charset="2"/>
              <a:buChar char="Ø"/>
              <a:defRPr sz="1200">
                <a:latin typeface="Montserrat" panose="000005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0F52523-D55C-4034-AF72-9F097EDA0ED6}"/>
              </a:ext>
            </a:extLst>
          </p:cNvPr>
          <p:cNvPicPr>
            <a:picLocks noChangeAspect="1"/>
          </p:cNvPicPr>
          <p:nvPr userDrawn="1"/>
        </p:nvPicPr>
        <p:blipFill rotWithShape="1">
          <a:blip r:embed="rId5">
            <a:alphaModFix amt="19000"/>
          </a:blip>
          <a:srcRect t="12133" r="18112" b="12866"/>
          <a:stretch/>
        </p:blipFill>
        <p:spPr>
          <a:xfrm>
            <a:off x="27207" y="4250531"/>
            <a:ext cx="7416581" cy="892970"/>
          </a:xfrm>
          <a:prstGeom prst="rect">
            <a:avLst/>
          </a:prstGeom>
        </p:spPr>
      </p:pic>
      <p:pic>
        <p:nvPicPr>
          <p:cNvPr id="2" name="Picture 1" descr="A picture containing font, graphics, screenshot, graphic design&#10;&#10;Description automatically generated">
            <a:extLst>
              <a:ext uri="{FF2B5EF4-FFF2-40B4-BE49-F238E27FC236}">
                <a16:creationId xmlns:a16="http://schemas.microsoft.com/office/drawing/2014/main" id="{307D90B9-482B-D1CA-8F57-196AA094FE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4330" y="4652703"/>
            <a:ext cx="1358370" cy="375169"/>
          </a:xfrm>
          <a:prstGeom prst="rect">
            <a:avLst/>
          </a:prstGeom>
        </p:spPr>
      </p:pic>
    </p:spTree>
    <p:extLst>
      <p:ext uri="{BB962C8B-B14F-4D97-AF65-F5344CB8AC3E}">
        <p14:creationId xmlns:p14="http://schemas.microsoft.com/office/powerpoint/2010/main" val="32584631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Col. over 2 Col. Content">
    <p:spTree>
      <p:nvGrpSpPr>
        <p:cNvPr id="1" name=""/>
        <p:cNvGrpSpPr/>
        <p:nvPr/>
      </p:nvGrpSpPr>
      <p:grpSpPr>
        <a:xfrm>
          <a:off x="0" y="0"/>
          <a:ext cx="0" cy="0"/>
          <a:chOff x="0" y="0"/>
          <a:chExt cx="0" cy="0"/>
        </a:xfrm>
      </p:grpSpPr>
      <p:sp>
        <p:nvSpPr>
          <p:cNvPr id="10" name="Content Placeholder 2"/>
          <p:cNvSpPr>
            <a:spLocks noGrp="1"/>
          </p:cNvSpPr>
          <p:nvPr>
            <p:ph sz="half" idx="13"/>
          </p:nvPr>
        </p:nvSpPr>
        <p:spPr>
          <a:xfrm>
            <a:off x="172593" y="2202873"/>
            <a:ext cx="4313682" cy="2210334"/>
          </a:xfrm>
          <a:prstGeom prst="rect">
            <a:avLst/>
          </a:prstGeo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4"/>
          </p:nvPr>
        </p:nvSpPr>
        <p:spPr>
          <a:xfrm>
            <a:off x="4657725" y="2202873"/>
            <a:ext cx="4313682" cy="2210334"/>
          </a:xfrm>
          <a:prstGeom prst="rect">
            <a:avLst/>
          </a:prstGeo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059CD6D9-E58B-4B79-A9AD-1FC9B9405323}"/>
              </a:ext>
            </a:extLst>
          </p:cNvPr>
          <p:cNvSpPr>
            <a:spLocks noGrp="1"/>
          </p:cNvSpPr>
          <p:nvPr>
            <p:ph type="title"/>
          </p:nvPr>
        </p:nvSpPr>
        <p:spPr>
          <a:xfrm>
            <a:off x="172593" y="96012"/>
            <a:ext cx="8798814" cy="29931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6C6D0D5-AE0E-4CDA-9415-BB29F071D9F1}"/>
              </a:ext>
            </a:extLst>
          </p:cNvPr>
          <p:cNvSpPr>
            <a:spLocks noGrp="1"/>
          </p:cNvSpPr>
          <p:nvPr>
            <p:ph sz="quarter" idx="15"/>
          </p:nvPr>
        </p:nvSpPr>
        <p:spPr>
          <a:xfrm>
            <a:off x="172641" y="548640"/>
            <a:ext cx="8798719" cy="14966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495875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o sub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E997EF-9A92-4C48-9A8A-F4455C164382}"/>
              </a:ext>
            </a:extLst>
          </p:cNvPr>
          <p:cNvSpPr/>
          <p:nvPr/>
        </p:nvSpPr>
        <p:spPr>
          <a:xfrm>
            <a:off x="0" y="0"/>
            <a:ext cx="9144000" cy="387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7E0"/>
              </a:solidFill>
            </a:endParaRPr>
          </a:p>
        </p:txBody>
      </p:sp>
      <p:sp>
        <p:nvSpPr>
          <p:cNvPr id="11" name="Right Triangle 10">
            <a:extLst>
              <a:ext uri="{FF2B5EF4-FFF2-40B4-BE49-F238E27FC236}">
                <a16:creationId xmlns:a16="http://schemas.microsoft.com/office/drawing/2014/main" id="{C29681BE-BC5E-4B11-8E29-E74D5CFA22CA}"/>
              </a:ext>
            </a:extLst>
          </p:cNvPr>
          <p:cNvSpPr/>
          <p:nvPr/>
        </p:nvSpPr>
        <p:spPr>
          <a:xfrm rot="18900000">
            <a:off x="424811" y="272410"/>
            <a:ext cx="211538" cy="21153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7E0"/>
              </a:solidFill>
            </a:endParaRPr>
          </a:p>
        </p:txBody>
      </p:sp>
      <p:sp>
        <p:nvSpPr>
          <p:cNvPr id="2" name="Title 1">
            <a:extLst>
              <a:ext uri="{FF2B5EF4-FFF2-40B4-BE49-F238E27FC236}">
                <a16:creationId xmlns:a16="http://schemas.microsoft.com/office/drawing/2014/main" id="{8A8DBDC7-8E5C-497A-A57E-E58E8BFF9A2A}"/>
              </a:ext>
            </a:extLst>
          </p:cNvPr>
          <p:cNvSpPr>
            <a:spLocks noGrp="1"/>
          </p:cNvSpPr>
          <p:nvPr>
            <p:ph type="title"/>
          </p:nvPr>
        </p:nvSpPr>
        <p:spPr>
          <a:xfrm>
            <a:off x="221884" y="-7684"/>
            <a:ext cx="8680072" cy="378712"/>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3">
            <a:extLst>
              <a:ext uri="{FF2B5EF4-FFF2-40B4-BE49-F238E27FC236}">
                <a16:creationId xmlns:a16="http://schemas.microsoft.com/office/drawing/2014/main" id="{2E30F1DD-361A-C644-9345-8B1FF541CDA0}"/>
              </a:ext>
            </a:extLst>
          </p:cNvPr>
          <p:cNvSpPr>
            <a:spLocks noGrp="1"/>
          </p:cNvSpPr>
          <p:nvPr>
            <p:ph sz="quarter" idx="18" hasCustomPrompt="1"/>
          </p:nvPr>
        </p:nvSpPr>
        <p:spPr>
          <a:xfrm>
            <a:off x="221884" y="756358"/>
            <a:ext cx="8680072" cy="3855399"/>
          </a:xfrm>
        </p:spPr>
        <p:txBody>
          <a:bodyPr anchor="t">
            <a:noAutofit/>
          </a:bodyPr>
          <a:lstStyle>
            <a:lvl1pPr marL="171450" indent="-171450">
              <a:spcAft>
                <a:spcPts val="600"/>
              </a:spcAft>
              <a:buClr>
                <a:schemeClr val="tx2"/>
              </a:buClr>
              <a:buFont typeface="Arial" panose="020B0604020202020204" pitchFamily="34" charset="0"/>
              <a:buChar char="•"/>
              <a:defRPr sz="1400" b="0">
                <a:solidFill>
                  <a:schemeClr val="tx1"/>
                </a:solidFill>
              </a:defRPr>
            </a:lvl1pPr>
            <a:lvl2pPr marL="174625" indent="-174625">
              <a:spcAft>
                <a:spcPts val="600"/>
              </a:spcAft>
              <a:buFont typeface="Arial" panose="020B0604020202020204" pitchFamily="34" charset="0"/>
              <a:buChar char="•"/>
              <a:defRPr sz="1400"/>
            </a:lvl2pPr>
          </a:lstStyle>
          <a:p>
            <a:pPr lvl="0"/>
            <a:r>
              <a:rPr lang="en-US"/>
              <a:t>Click to edit master text styles</a:t>
            </a:r>
          </a:p>
        </p:txBody>
      </p:sp>
      <p:sp>
        <p:nvSpPr>
          <p:cNvPr id="8" name="Footer Placeholder 4">
            <a:extLst>
              <a:ext uri="{FF2B5EF4-FFF2-40B4-BE49-F238E27FC236}">
                <a16:creationId xmlns:a16="http://schemas.microsoft.com/office/drawing/2014/main" id="{3192C13C-83F5-AC47-A36C-BF6AE9781753}"/>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Tree>
    <p:custDataLst>
      <p:tags r:id="rId1"/>
    </p:custDataLst>
    <p:extLst>
      <p:ext uri="{BB962C8B-B14F-4D97-AF65-F5344CB8AC3E}">
        <p14:creationId xmlns:p14="http://schemas.microsoft.com/office/powerpoint/2010/main" val="21230260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2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D91C5A-E762-4023-8A34-44908D2F3833}"/>
              </a:ext>
            </a:extLst>
          </p:cNvPr>
          <p:cNvSpPr/>
          <p:nvPr/>
        </p:nvSpPr>
        <p:spPr>
          <a:xfrm>
            <a:off x="0" y="-2333"/>
            <a:ext cx="9144000" cy="3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ight Triangle 13">
            <a:extLst>
              <a:ext uri="{FF2B5EF4-FFF2-40B4-BE49-F238E27FC236}">
                <a16:creationId xmlns:a16="http://schemas.microsoft.com/office/drawing/2014/main" id="{C523D9E0-C013-4FF0-8617-5DCB529FCB67}"/>
              </a:ext>
            </a:extLst>
          </p:cNvPr>
          <p:cNvSpPr/>
          <p:nvPr/>
        </p:nvSpPr>
        <p:spPr>
          <a:xfrm rot="18900000">
            <a:off x="424811" y="272410"/>
            <a:ext cx="211538" cy="21153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8A8DBDC7-8E5C-497A-A57E-E58E8BFF9A2A}"/>
              </a:ext>
            </a:extLst>
          </p:cNvPr>
          <p:cNvSpPr>
            <a:spLocks noGrp="1"/>
          </p:cNvSpPr>
          <p:nvPr>
            <p:ph type="title"/>
          </p:nvPr>
        </p:nvSpPr>
        <p:spPr>
          <a:xfrm>
            <a:off x="221884" y="-15368"/>
            <a:ext cx="7411417" cy="384845"/>
          </a:xfrm>
          <a:prstGeom prst="rect">
            <a:avLst/>
          </a:prstGeom>
        </p:spPr>
        <p:txBody>
          <a:bodyPr/>
          <a:lstStyle>
            <a:lvl1pPr>
              <a:defRPr sz="1800">
                <a:solidFill>
                  <a:schemeClr val="bg1"/>
                </a:solidFill>
              </a:defRPr>
            </a:lvl1pPr>
          </a:lstStyle>
          <a:p>
            <a:r>
              <a:rPr lang="en-US"/>
              <a:t>Click to edit Master title style</a:t>
            </a:r>
          </a:p>
        </p:txBody>
      </p:sp>
      <p:cxnSp>
        <p:nvCxnSpPr>
          <p:cNvPr id="16" name="Straight Connector 15">
            <a:extLst>
              <a:ext uri="{FF2B5EF4-FFF2-40B4-BE49-F238E27FC236}">
                <a16:creationId xmlns:a16="http://schemas.microsoft.com/office/drawing/2014/main" id="{8744D4B1-8C6B-4680-90FC-4AC66FB530FA}"/>
              </a:ext>
            </a:extLst>
          </p:cNvPr>
          <p:cNvCxnSpPr>
            <a:cxnSpLocks/>
          </p:cNvCxnSpPr>
          <p:nvPr/>
        </p:nvCxnSpPr>
        <p:spPr>
          <a:xfrm flipV="1">
            <a:off x="4399936" y="759106"/>
            <a:ext cx="0" cy="3963834"/>
          </a:xfrm>
          <a:prstGeom prst="line">
            <a:avLst/>
          </a:prstGeom>
          <a:ln w="3175" cmpd="sng">
            <a:solidFill>
              <a:srgbClr val="B4B4B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209DDF04-657D-4242-93B6-75C93B9CF88A}"/>
              </a:ext>
            </a:extLst>
          </p:cNvPr>
          <p:cNvSpPr>
            <a:spLocks noGrp="1"/>
          </p:cNvSpPr>
          <p:nvPr>
            <p:ph sz="quarter" idx="10"/>
          </p:nvPr>
        </p:nvSpPr>
        <p:spPr>
          <a:xfrm>
            <a:off x="221884" y="759106"/>
            <a:ext cx="3833918" cy="66848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1" name="Content Placeholder 3">
            <a:extLst>
              <a:ext uri="{FF2B5EF4-FFF2-40B4-BE49-F238E27FC236}">
                <a16:creationId xmlns:a16="http://schemas.microsoft.com/office/drawing/2014/main" id="{98D29AB6-0398-4252-9297-EC6B91E1546F}"/>
              </a:ext>
            </a:extLst>
          </p:cNvPr>
          <p:cNvSpPr>
            <a:spLocks noGrp="1"/>
          </p:cNvSpPr>
          <p:nvPr>
            <p:ph sz="quarter" idx="17"/>
          </p:nvPr>
        </p:nvSpPr>
        <p:spPr>
          <a:xfrm>
            <a:off x="221884" y="1156031"/>
            <a:ext cx="3833918" cy="3029107"/>
          </a:xfrm>
        </p:spPr>
        <p:txBody>
          <a:bodyPr/>
          <a:lstStyle>
            <a:lvl1pPr>
              <a:spcAft>
                <a:spcPts val="400"/>
              </a:spcAft>
              <a:defRPr sz="1400" b="0">
                <a:solidFill>
                  <a:srgbClr val="555555"/>
                </a:solidFill>
              </a:defRPr>
            </a:lvl1pPr>
            <a:lvl2pPr marL="174625" indent="-174625">
              <a:spcAft>
                <a:spcPts val="400"/>
              </a:spcAft>
              <a:defRPr sz="1400">
                <a:solidFill>
                  <a:srgbClr val="555555"/>
                </a:solidFill>
              </a:defRPr>
            </a:lvl2pPr>
            <a:lvl3pPr>
              <a:spcAft>
                <a:spcPts val="400"/>
              </a:spcAft>
              <a:buFont typeface="System Font Regular"/>
              <a:buChar char="−"/>
              <a:defRPr sz="1400">
                <a:solidFill>
                  <a:srgbClr val="555555"/>
                </a:solidFill>
              </a:defRPr>
            </a:lvl3pPr>
            <a:lvl4pPr>
              <a:spcAft>
                <a:spcPts val="400"/>
              </a:spcAft>
              <a:defRPr sz="1000"/>
            </a:lvl4pPr>
            <a:lvl5pPr>
              <a:spcAft>
                <a:spcPts val="400"/>
              </a:spcAft>
              <a:defRPr sz="1000"/>
            </a:lvl5pPr>
          </a:lstStyle>
          <a:p>
            <a:pPr lvl="0"/>
            <a:r>
              <a:rPr lang="en-US"/>
              <a:t>Click to edit Master text styles</a:t>
            </a:r>
          </a:p>
          <a:p>
            <a:pPr lvl="1"/>
            <a:r>
              <a:rPr lang="en-US"/>
              <a:t>Second level</a:t>
            </a:r>
          </a:p>
          <a:p>
            <a:pPr lvl="2"/>
            <a:r>
              <a:rPr lang="en-US"/>
              <a:t>Third level</a:t>
            </a:r>
          </a:p>
        </p:txBody>
      </p:sp>
      <p:sp>
        <p:nvSpPr>
          <p:cNvPr id="20" name="Content Placeholder 3">
            <a:extLst>
              <a:ext uri="{FF2B5EF4-FFF2-40B4-BE49-F238E27FC236}">
                <a16:creationId xmlns:a16="http://schemas.microsoft.com/office/drawing/2014/main" id="{663C1A6D-BA0F-EE45-BB63-315BD276AA16}"/>
              </a:ext>
            </a:extLst>
          </p:cNvPr>
          <p:cNvSpPr>
            <a:spLocks noGrp="1"/>
          </p:cNvSpPr>
          <p:nvPr>
            <p:ph sz="quarter" idx="18"/>
          </p:nvPr>
        </p:nvSpPr>
        <p:spPr>
          <a:xfrm>
            <a:off x="4744064" y="759106"/>
            <a:ext cx="4071665" cy="38717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1" name="Content Placeholder 3">
            <a:extLst>
              <a:ext uri="{FF2B5EF4-FFF2-40B4-BE49-F238E27FC236}">
                <a16:creationId xmlns:a16="http://schemas.microsoft.com/office/drawing/2014/main" id="{E034701C-9390-DE47-A9F7-0F99EACBF4E4}"/>
              </a:ext>
            </a:extLst>
          </p:cNvPr>
          <p:cNvSpPr>
            <a:spLocks noGrp="1"/>
          </p:cNvSpPr>
          <p:nvPr>
            <p:ph sz="quarter" idx="19"/>
          </p:nvPr>
        </p:nvSpPr>
        <p:spPr>
          <a:xfrm>
            <a:off x="4744064" y="1156031"/>
            <a:ext cx="4071665" cy="3029107"/>
          </a:xfrm>
        </p:spPr>
        <p:txBody>
          <a:bodyPr/>
          <a:lstStyle>
            <a:lvl1pPr>
              <a:spcAft>
                <a:spcPts val="400"/>
              </a:spcAft>
              <a:defRPr sz="1400" b="0">
                <a:solidFill>
                  <a:srgbClr val="555555"/>
                </a:solidFill>
              </a:defRPr>
            </a:lvl1pPr>
            <a:lvl2pPr marL="174625" indent="-174625">
              <a:spcAft>
                <a:spcPts val="400"/>
              </a:spcAft>
              <a:defRPr sz="1400">
                <a:solidFill>
                  <a:srgbClr val="555555"/>
                </a:solidFill>
              </a:defRPr>
            </a:lvl2pPr>
            <a:lvl3pPr>
              <a:spcAft>
                <a:spcPts val="400"/>
              </a:spcAft>
              <a:buFont typeface="System Font Regular"/>
              <a:buChar char="−"/>
              <a:defRPr sz="1400">
                <a:solidFill>
                  <a:srgbClr val="555555"/>
                </a:solidFill>
              </a:defRPr>
            </a:lvl3pPr>
            <a:lvl4pPr>
              <a:spcAft>
                <a:spcPts val="400"/>
              </a:spcAft>
              <a:defRPr sz="1000"/>
            </a:lvl4pPr>
            <a:lvl5pPr>
              <a:spcAft>
                <a:spcPts val="400"/>
              </a:spcAft>
              <a:defRPr sz="1000"/>
            </a:lvl5pPr>
          </a:lstStyle>
          <a:p>
            <a:pPr lvl="0"/>
            <a:r>
              <a:rPr lang="en-US"/>
              <a:t>Click to edit Master text styles</a:t>
            </a:r>
          </a:p>
          <a:p>
            <a:pPr lvl="1"/>
            <a:r>
              <a:rPr lang="en-US"/>
              <a:t>Second level</a:t>
            </a:r>
          </a:p>
          <a:p>
            <a:pPr lvl="2"/>
            <a:r>
              <a:rPr lang="en-US"/>
              <a:t>Third level</a:t>
            </a:r>
          </a:p>
        </p:txBody>
      </p:sp>
      <p:sp>
        <p:nvSpPr>
          <p:cNvPr id="12" name="Footer Placeholder 4">
            <a:extLst>
              <a:ext uri="{FF2B5EF4-FFF2-40B4-BE49-F238E27FC236}">
                <a16:creationId xmlns:a16="http://schemas.microsoft.com/office/drawing/2014/main" id="{253AC6CF-6202-1140-9875-F23C5B920526}"/>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Tree>
    <p:custDataLst>
      <p:tags r:id="rId1"/>
    </p:custDataLst>
    <p:extLst>
      <p:ext uri="{BB962C8B-B14F-4D97-AF65-F5344CB8AC3E}">
        <p14:creationId xmlns:p14="http://schemas.microsoft.com/office/powerpoint/2010/main" val="17662377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D91C5A-E762-4023-8A34-44908D2F3833}"/>
              </a:ext>
            </a:extLst>
          </p:cNvPr>
          <p:cNvSpPr/>
          <p:nvPr/>
        </p:nvSpPr>
        <p:spPr>
          <a:xfrm>
            <a:off x="0" y="0"/>
            <a:ext cx="9144000" cy="387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ight Triangle 13">
            <a:extLst>
              <a:ext uri="{FF2B5EF4-FFF2-40B4-BE49-F238E27FC236}">
                <a16:creationId xmlns:a16="http://schemas.microsoft.com/office/drawing/2014/main" id="{C523D9E0-C013-4FF0-8617-5DCB529FCB67}"/>
              </a:ext>
            </a:extLst>
          </p:cNvPr>
          <p:cNvSpPr/>
          <p:nvPr/>
        </p:nvSpPr>
        <p:spPr>
          <a:xfrm rot="18900000">
            <a:off x="424811" y="272410"/>
            <a:ext cx="211538" cy="21153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8A8DBDC7-8E5C-497A-A57E-E58E8BFF9A2A}"/>
              </a:ext>
            </a:extLst>
          </p:cNvPr>
          <p:cNvSpPr>
            <a:spLocks noGrp="1"/>
          </p:cNvSpPr>
          <p:nvPr>
            <p:ph type="title"/>
          </p:nvPr>
        </p:nvSpPr>
        <p:spPr>
          <a:xfrm>
            <a:off x="221884" y="-10018"/>
            <a:ext cx="7411417" cy="380182"/>
          </a:xfrm>
          <a:prstGeom prst="rect">
            <a:avLst/>
          </a:prstGeom>
        </p:spPr>
        <p:txBody>
          <a:bodyPr/>
          <a:lstStyle>
            <a:lvl1pPr>
              <a:defRPr sz="180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1897FDFC-870A-469D-ABD4-972FB825210C}"/>
              </a:ext>
            </a:extLst>
          </p:cNvPr>
          <p:cNvCxnSpPr>
            <a:cxnSpLocks/>
          </p:cNvCxnSpPr>
          <p:nvPr/>
        </p:nvCxnSpPr>
        <p:spPr>
          <a:xfrm flipV="1">
            <a:off x="3144380" y="749360"/>
            <a:ext cx="0" cy="3963834"/>
          </a:xfrm>
          <a:prstGeom prst="line">
            <a:avLst/>
          </a:prstGeom>
          <a:ln w="3175" cmpd="sng">
            <a:solidFill>
              <a:srgbClr val="B4B4B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44D4B1-8C6B-4680-90FC-4AC66FB530FA}"/>
              </a:ext>
            </a:extLst>
          </p:cNvPr>
          <p:cNvCxnSpPr>
            <a:cxnSpLocks/>
          </p:cNvCxnSpPr>
          <p:nvPr/>
        </p:nvCxnSpPr>
        <p:spPr>
          <a:xfrm flipV="1">
            <a:off x="6008603" y="749360"/>
            <a:ext cx="0" cy="3963834"/>
          </a:xfrm>
          <a:prstGeom prst="line">
            <a:avLst/>
          </a:prstGeom>
          <a:ln w="3175" cmpd="sng">
            <a:solidFill>
              <a:srgbClr val="B4B4B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209DDF04-657D-4242-93B6-75C93B9CF88A}"/>
              </a:ext>
            </a:extLst>
          </p:cNvPr>
          <p:cNvSpPr>
            <a:spLocks noGrp="1"/>
          </p:cNvSpPr>
          <p:nvPr>
            <p:ph sz="quarter" idx="10"/>
          </p:nvPr>
        </p:nvSpPr>
        <p:spPr>
          <a:xfrm>
            <a:off x="320250" y="749360"/>
            <a:ext cx="2770735" cy="38717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1" name="Content Placeholder 3">
            <a:extLst>
              <a:ext uri="{FF2B5EF4-FFF2-40B4-BE49-F238E27FC236}">
                <a16:creationId xmlns:a16="http://schemas.microsoft.com/office/drawing/2014/main" id="{98D29AB6-0398-4252-9297-EC6B91E1546F}"/>
              </a:ext>
            </a:extLst>
          </p:cNvPr>
          <p:cNvSpPr>
            <a:spLocks noGrp="1"/>
          </p:cNvSpPr>
          <p:nvPr>
            <p:ph sz="quarter" idx="17"/>
          </p:nvPr>
        </p:nvSpPr>
        <p:spPr>
          <a:xfrm>
            <a:off x="320250" y="1146285"/>
            <a:ext cx="2770735" cy="3247855"/>
          </a:xfrm>
        </p:spPr>
        <p:txBody>
          <a:bodyPr/>
          <a:lstStyle>
            <a:lvl1pPr>
              <a:spcAft>
                <a:spcPts val="400"/>
              </a:spcAft>
              <a:defRPr sz="1400" b="0">
                <a:solidFill>
                  <a:srgbClr val="555555"/>
                </a:solidFill>
              </a:defRPr>
            </a:lvl1pPr>
            <a:lvl2pPr marL="174625" indent="-174625">
              <a:spcAft>
                <a:spcPts val="400"/>
              </a:spcAft>
              <a:defRPr sz="1400">
                <a:solidFill>
                  <a:srgbClr val="555555"/>
                </a:solidFill>
              </a:defRPr>
            </a:lvl2pPr>
            <a:lvl3pPr>
              <a:spcAft>
                <a:spcPts val="400"/>
              </a:spcAft>
              <a:buFont typeface="System Font Regular"/>
              <a:buChar char="−"/>
              <a:defRPr sz="1400">
                <a:solidFill>
                  <a:srgbClr val="555555"/>
                </a:solidFill>
              </a:defRPr>
            </a:lvl3pPr>
            <a:lvl4pPr>
              <a:spcAft>
                <a:spcPts val="400"/>
              </a:spcAft>
              <a:defRPr sz="1000"/>
            </a:lvl4pPr>
            <a:lvl5pPr>
              <a:spcAft>
                <a:spcPts val="400"/>
              </a:spcAft>
              <a:defRPr sz="1000"/>
            </a:lvl5pPr>
          </a:lstStyle>
          <a:p>
            <a:pPr lvl="0"/>
            <a:r>
              <a:rPr lang="en-US"/>
              <a:t>Click to edit Master text styles</a:t>
            </a:r>
          </a:p>
          <a:p>
            <a:pPr lvl="1"/>
            <a:r>
              <a:rPr lang="en-US"/>
              <a:t>Second level</a:t>
            </a:r>
          </a:p>
          <a:p>
            <a:pPr lvl="2"/>
            <a:r>
              <a:rPr lang="en-US"/>
              <a:t>Third level</a:t>
            </a:r>
          </a:p>
        </p:txBody>
      </p:sp>
      <p:sp>
        <p:nvSpPr>
          <p:cNvPr id="15" name="Content Placeholder 3">
            <a:extLst>
              <a:ext uri="{FF2B5EF4-FFF2-40B4-BE49-F238E27FC236}">
                <a16:creationId xmlns:a16="http://schemas.microsoft.com/office/drawing/2014/main" id="{107AAE68-977F-4CA2-B1E1-0BF8CFBA478D}"/>
              </a:ext>
            </a:extLst>
          </p:cNvPr>
          <p:cNvSpPr>
            <a:spLocks noGrp="1"/>
          </p:cNvSpPr>
          <p:nvPr>
            <p:ph sz="quarter" idx="18"/>
          </p:nvPr>
        </p:nvSpPr>
        <p:spPr>
          <a:xfrm>
            <a:off x="3197922" y="749360"/>
            <a:ext cx="2770735" cy="38717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7" name="Content Placeholder 3">
            <a:extLst>
              <a:ext uri="{FF2B5EF4-FFF2-40B4-BE49-F238E27FC236}">
                <a16:creationId xmlns:a16="http://schemas.microsoft.com/office/drawing/2014/main" id="{94D78CC1-6BCA-4C5A-892C-883DC94AF32E}"/>
              </a:ext>
            </a:extLst>
          </p:cNvPr>
          <p:cNvSpPr>
            <a:spLocks noGrp="1"/>
          </p:cNvSpPr>
          <p:nvPr>
            <p:ph sz="quarter" idx="19"/>
          </p:nvPr>
        </p:nvSpPr>
        <p:spPr>
          <a:xfrm>
            <a:off x="3197922" y="1146285"/>
            <a:ext cx="2770735" cy="3247855"/>
          </a:xfrm>
        </p:spPr>
        <p:txBody>
          <a:bodyPr/>
          <a:lstStyle>
            <a:lvl1pPr>
              <a:spcAft>
                <a:spcPts val="400"/>
              </a:spcAft>
              <a:defRPr sz="1400" b="0">
                <a:solidFill>
                  <a:srgbClr val="555555"/>
                </a:solidFill>
              </a:defRPr>
            </a:lvl1pPr>
            <a:lvl2pPr>
              <a:spcAft>
                <a:spcPts val="400"/>
              </a:spcAft>
              <a:defRPr sz="1400">
                <a:solidFill>
                  <a:srgbClr val="555555"/>
                </a:solidFill>
              </a:defRPr>
            </a:lvl2pPr>
            <a:lvl3pPr>
              <a:spcAft>
                <a:spcPts val="400"/>
              </a:spcAft>
              <a:buFont typeface="System Font Regular"/>
              <a:buChar char="−"/>
              <a:defRPr sz="1400">
                <a:solidFill>
                  <a:srgbClr val="555555"/>
                </a:solidFill>
              </a:defRPr>
            </a:lvl3pPr>
            <a:lvl4pPr>
              <a:spcAft>
                <a:spcPts val="400"/>
              </a:spcAft>
              <a:defRPr sz="1000"/>
            </a:lvl4pPr>
            <a:lvl5pPr>
              <a:spcAft>
                <a:spcPts val="400"/>
              </a:spcAft>
              <a:defRPr sz="1000"/>
            </a:lvl5pPr>
          </a:lstStyle>
          <a:p>
            <a:pPr lvl="0"/>
            <a:r>
              <a:rPr lang="en-US"/>
              <a:t>Click to edit Master text styles</a:t>
            </a:r>
          </a:p>
          <a:p>
            <a:pPr lvl="1"/>
            <a:r>
              <a:rPr lang="en-US"/>
              <a:t>Second level</a:t>
            </a:r>
          </a:p>
          <a:p>
            <a:pPr lvl="2"/>
            <a:r>
              <a:rPr lang="en-US"/>
              <a:t>Third level</a:t>
            </a:r>
          </a:p>
        </p:txBody>
      </p:sp>
      <p:sp>
        <p:nvSpPr>
          <p:cNvPr id="18" name="Content Placeholder 3">
            <a:extLst>
              <a:ext uri="{FF2B5EF4-FFF2-40B4-BE49-F238E27FC236}">
                <a16:creationId xmlns:a16="http://schemas.microsoft.com/office/drawing/2014/main" id="{10F8AB8E-7212-45D7-ACFC-6E8CE3800A6A}"/>
              </a:ext>
            </a:extLst>
          </p:cNvPr>
          <p:cNvSpPr>
            <a:spLocks noGrp="1"/>
          </p:cNvSpPr>
          <p:nvPr>
            <p:ph sz="quarter" idx="20"/>
          </p:nvPr>
        </p:nvSpPr>
        <p:spPr>
          <a:xfrm>
            <a:off x="6055421" y="749360"/>
            <a:ext cx="2770735" cy="38717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9" name="Content Placeholder 3">
            <a:extLst>
              <a:ext uri="{FF2B5EF4-FFF2-40B4-BE49-F238E27FC236}">
                <a16:creationId xmlns:a16="http://schemas.microsoft.com/office/drawing/2014/main" id="{4AD954C0-C74F-4BBE-8644-7142E514587A}"/>
              </a:ext>
            </a:extLst>
          </p:cNvPr>
          <p:cNvSpPr>
            <a:spLocks noGrp="1"/>
          </p:cNvSpPr>
          <p:nvPr>
            <p:ph sz="quarter" idx="21"/>
          </p:nvPr>
        </p:nvSpPr>
        <p:spPr>
          <a:xfrm>
            <a:off x="6055421" y="1146285"/>
            <a:ext cx="2770735" cy="3247855"/>
          </a:xfrm>
        </p:spPr>
        <p:txBody>
          <a:bodyPr/>
          <a:lstStyle>
            <a:lvl1pPr>
              <a:spcAft>
                <a:spcPts val="400"/>
              </a:spcAft>
              <a:defRPr sz="1400" b="0">
                <a:solidFill>
                  <a:srgbClr val="555555"/>
                </a:solidFill>
              </a:defRPr>
            </a:lvl1pPr>
            <a:lvl2pPr>
              <a:spcAft>
                <a:spcPts val="400"/>
              </a:spcAft>
              <a:defRPr sz="1400">
                <a:solidFill>
                  <a:srgbClr val="555555"/>
                </a:solidFill>
              </a:defRPr>
            </a:lvl2pPr>
            <a:lvl3pPr>
              <a:spcAft>
                <a:spcPts val="400"/>
              </a:spcAft>
              <a:buFont typeface="System Font Regular"/>
              <a:buChar char="−"/>
              <a:defRPr sz="1400">
                <a:solidFill>
                  <a:srgbClr val="555555"/>
                </a:solidFill>
              </a:defRPr>
            </a:lvl3pPr>
            <a:lvl4pPr>
              <a:spcAft>
                <a:spcPts val="400"/>
              </a:spcAft>
              <a:defRPr sz="1000"/>
            </a:lvl4pPr>
            <a:lvl5pPr>
              <a:spcAft>
                <a:spcPts val="400"/>
              </a:spcAft>
              <a:defRPr sz="1000"/>
            </a:lvl5pPr>
          </a:lstStyle>
          <a:p>
            <a:pPr lvl="0"/>
            <a:r>
              <a:rPr lang="en-US"/>
              <a:t>Click to edit Master text styles</a:t>
            </a:r>
          </a:p>
          <a:p>
            <a:pPr lvl="1"/>
            <a:r>
              <a:rPr lang="en-US"/>
              <a:t>Second level</a:t>
            </a:r>
          </a:p>
          <a:p>
            <a:pPr lvl="2"/>
            <a:r>
              <a:rPr lang="en-US"/>
              <a:t>Third level</a:t>
            </a:r>
          </a:p>
        </p:txBody>
      </p:sp>
      <p:sp>
        <p:nvSpPr>
          <p:cNvPr id="20" name="Footer Placeholder 4">
            <a:extLst>
              <a:ext uri="{FF2B5EF4-FFF2-40B4-BE49-F238E27FC236}">
                <a16:creationId xmlns:a16="http://schemas.microsoft.com/office/drawing/2014/main" id="{5BF8B815-64BE-9A43-8CB3-C229D9B9006F}"/>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Tree>
    <p:custDataLst>
      <p:tags r:id="rId1"/>
    </p:custDataLst>
    <p:extLst>
      <p:ext uri="{BB962C8B-B14F-4D97-AF65-F5344CB8AC3E}">
        <p14:creationId xmlns:p14="http://schemas.microsoft.com/office/powerpoint/2010/main" val="13375212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2 section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2D7235F-8807-4060-9F4E-FFB7BD13D992}"/>
              </a:ext>
            </a:extLst>
          </p:cNvPr>
          <p:cNvSpPr/>
          <p:nvPr/>
        </p:nvSpPr>
        <p:spPr>
          <a:xfrm>
            <a:off x="0" y="0"/>
            <a:ext cx="9144000" cy="387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7E0"/>
              </a:solidFill>
            </a:endParaRPr>
          </a:p>
        </p:txBody>
      </p:sp>
      <p:sp>
        <p:nvSpPr>
          <p:cNvPr id="17" name="Right Triangle 16">
            <a:extLst>
              <a:ext uri="{FF2B5EF4-FFF2-40B4-BE49-F238E27FC236}">
                <a16:creationId xmlns:a16="http://schemas.microsoft.com/office/drawing/2014/main" id="{BACEDAEA-EA4D-42A6-B8C5-192609BB13D8}"/>
              </a:ext>
            </a:extLst>
          </p:cNvPr>
          <p:cNvSpPr/>
          <p:nvPr/>
        </p:nvSpPr>
        <p:spPr>
          <a:xfrm rot="18900000">
            <a:off x="424811" y="272410"/>
            <a:ext cx="211538" cy="21153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7E0"/>
              </a:solidFill>
            </a:endParaRPr>
          </a:p>
        </p:txBody>
      </p:sp>
      <p:sp>
        <p:nvSpPr>
          <p:cNvPr id="2" name="Title 1">
            <a:extLst>
              <a:ext uri="{FF2B5EF4-FFF2-40B4-BE49-F238E27FC236}">
                <a16:creationId xmlns:a16="http://schemas.microsoft.com/office/drawing/2014/main" id="{8A8DBDC7-8E5C-497A-A57E-E58E8BFF9A2A}"/>
              </a:ext>
            </a:extLst>
          </p:cNvPr>
          <p:cNvSpPr>
            <a:spLocks noGrp="1"/>
          </p:cNvSpPr>
          <p:nvPr>
            <p:ph type="title"/>
          </p:nvPr>
        </p:nvSpPr>
        <p:spPr>
          <a:xfrm>
            <a:off x="221884" y="6998"/>
            <a:ext cx="8854881" cy="358750"/>
          </a:xfrm>
          <a:prstGeom prst="rect">
            <a:avLst/>
          </a:prstGeom>
        </p:spPr>
        <p:txBody>
          <a:bodyPr/>
          <a:lstStyle>
            <a:lvl1pPr>
              <a:defRPr sz="18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DC3BD951-5D33-4C7F-876E-AD3A33B89E27}"/>
              </a:ext>
            </a:extLst>
          </p:cNvPr>
          <p:cNvSpPr>
            <a:spLocks noGrp="1"/>
          </p:cNvSpPr>
          <p:nvPr>
            <p:ph sz="quarter" idx="10"/>
          </p:nvPr>
        </p:nvSpPr>
        <p:spPr>
          <a:xfrm>
            <a:off x="242047" y="719068"/>
            <a:ext cx="2266702" cy="1968844"/>
          </a:xfrm>
        </p:spPr>
        <p:txBody>
          <a:bodyPr anchor="ctr">
            <a:noAutofit/>
          </a:bodyPr>
          <a:lstStyle>
            <a:lvl1pPr>
              <a:defRPr>
                <a:solidFill>
                  <a:srgbClr val="0097E0"/>
                </a:solidFill>
              </a:defRPr>
            </a:lvl1pPr>
            <a:lvl2pPr marL="0" indent="0">
              <a:buNone/>
              <a:defRPr/>
            </a:lvl2pPr>
          </a:lstStyle>
          <a:p>
            <a:pPr lvl="0"/>
            <a:r>
              <a:rPr lang="en-US"/>
              <a:t>Click to edit Master text styles</a:t>
            </a:r>
          </a:p>
        </p:txBody>
      </p:sp>
      <p:sp>
        <p:nvSpPr>
          <p:cNvPr id="10" name="Content Placeholder 3">
            <a:extLst>
              <a:ext uri="{FF2B5EF4-FFF2-40B4-BE49-F238E27FC236}">
                <a16:creationId xmlns:a16="http://schemas.microsoft.com/office/drawing/2014/main" id="{048ACC99-8C71-4B38-8F90-A6FB752642DD}"/>
              </a:ext>
            </a:extLst>
          </p:cNvPr>
          <p:cNvSpPr>
            <a:spLocks noGrp="1"/>
          </p:cNvSpPr>
          <p:nvPr>
            <p:ph sz="quarter" idx="13"/>
          </p:nvPr>
        </p:nvSpPr>
        <p:spPr>
          <a:xfrm>
            <a:off x="242047" y="2810229"/>
            <a:ext cx="2268551" cy="1971372"/>
          </a:xfrm>
        </p:spPr>
        <p:txBody>
          <a:bodyPr anchor="ctr">
            <a:noAutofit/>
          </a:bodyPr>
          <a:lstStyle>
            <a:lvl1pPr>
              <a:defRPr>
                <a:solidFill>
                  <a:srgbClr val="0097E0"/>
                </a:solidFill>
              </a:defRPr>
            </a:lvl1pPr>
            <a:lvl2pPr marL="0" indent="0">
              <a:buNone/>
              <a:defRPr/>
            </a:lvl2pPr>
          </a:lstStyle>
          <a:p>
            <a:pPr lvl="0"/>
            <a:r>
              <a:rPr lang="en-US"/>
              <a:t>Click to edit Master text styles</a:t>
            </a:r>
          </a:p>
        </p:txBody>
      </p:sp>
      <p:sp>
        <p:nvSpPr>
          <p:cNvPr id="13" name="Content Placeholder 3">
            <a:extLst>
              <a:ext uri="{FF2B5EF4-FFF2-40B4-BE49-F238E27FC236}">
                <a16:creationId xmlns:a16="http://schemas.microsoft.com/office/drawing/2014/main" id="{BCD378B8-CEEB-4F49-8780-60D761328AC2}"/>
              </a:ext>
            </a:extLst>
          </p:cNvPr>
          <p:cNvSpPr>
            <a:spLocks noGrp="1"/>
          </p:cNvSpPr>
          <p:nvPr>
            <p:ph sz="quarter" idx="16"/>
          </p:nvPr>
        </p:nvSpPr>
        <p:spPr>
          <a:xfrm>
            <a:off x="2796713" y="719067"/>
            <a:ext cx="5515806" cy="1962520"/>
          </a:xfrm>
        </p:spPr>
        <p:txBody>
          <a:bodyPr anchor="ctr">
            <a:noAutofit/>
          </a:bodyPr>
          <a:lstStyle>
            <a:lvl1pPr marL="169863" indent="-169863">
              <a:buClr>
                <a:schemeClr val="tx2"/>
              </a:buClr>
              <a:buFont typeface="Arial" panose="020B0604020202020204" pitchFamily="34" charset="0"/>
              <a:buChar char="•"/>
              <a:defRPr sz="1400" b="0">
                <a:solidFill>
                  <a:schemeClr val="tx1"/>
                </a:solidFill>
              </a:defRPr>
            </a:lvl1pPr>
            <a:lvl2pPr marL="174625" indent="-174625">
              <a:spcAft>
                <a:spcPts val="600"/>
              </a:spcAft>
              <a:buFont typeface="Arial" panose="020B0604020202020204" pitchFamily="34" charset="0"/>
              <a:buChar char="•"/>
              <a:defRPr sz="1400">
                <a:solidFill>
                  <a:schemeClr val="accent1"/>
                </a:solidFill>
              </a:defRPr>
            </a:lvl2pPr>
          </a:lstStyle>
          <a:p>
            <a:pPr lvl="0"/>
            <a:r>
              <a:rPr lang="en-US"/>
              <a:t>Click to edit Master text styles</a:t>
            </a:r>
          </a:p>
        </p:txBody>
      </p:sp>
      <p:sp>
        <p:nvSpPr>
          <p:cNvPr id="14" name="Content Placeholder 3">
            <a:extLst>
              <a:ext uri="{FF2B5EF4-FFF2-40B4-BE49-F238E27FC236}">
                <a16:creationId xmlns:a16="http://schemas.microsoft.com/office/drawing/2014/main" id="{D145A7BB-FCD9-4B5B-8B61-890FAF187A17}"/>
              </a:ext>
            </a:extLst>
          </p:cNvPr>
          <p:cNvSpPr>
            <a:spLocks noGrp="1"/>
          </p:cNvSpPr>
          <p:nvPr>
            <p:ph sz="quarter" idx="17"/>
          </p:nvPr>
        </p:nvSpPr>
        <p:spPr>
          <a:xfrm>
            <a:off x="2796713" y="2803905"/>
            <a:ext cx="5515806" cy="1971372"/>
          </a:xfrm>
        </p:spPr>
        <p:txBody>
          <a:bodyPr anchor="ctr">
            <a:noAutofit/>
          </a:bodyPr>
          <a:lstStyle>
            <a:lvl1pPr marL="169863" indent="-169863">
              <a:buClr>
                <a:schemeClr val="tx2"/>
              </a:buClr>
              <a:buFont typeface="Arial" panose="020B0604020202020204" pitchFamily="34" charset="0"/>
              <a:buChar char="•"/>
              <a:defRPr sz="1400" b="0">
                <a:solidFill>
                  <a:srgbClr val="555555"/>
                </a:solidFill>
              </a:defRPr>
            </a:lvl1pPr>
            <a:lvl2pPr marL="174625" indent="-174625">
              <a:spcAft>
                <a:spcPts val="600"/>
              </a:spcAft>
              <a:buFont typeface="Arial" panose="020B0604020202020204" pitchFamily="34" charset="0"/>
              <a:buChar char="•"/>
              <a:defRPr sz="1400">
                <a:solidFill>
                  <a:schemeClr val="accent1"/>
                </a:solidFill>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59DFE170-565D-2841-A124-ACB9F9BD2D81}"/>
              </a:ext>
            </a:extLst>
          </p:cNvPr>
          <p:cNvCxnSpPr>
            <a:cxnSpLocks/>
          </p:cNvCxnSpPr>
          <p:nvPr/>
        </p:nvCxnSpPr>
        <p:spPr>
          <a:xfrm>
            <a:off x="221884" y="2749070"/>
            <a:ext cx="825047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1DB4EAC-D93F-0947-872F-BD6EC9E45F7C}"/>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Tree>
    <p:custDataLst>
      <p:tags r:id="rId1"/>
    </p:custDataLst>
    <p:extLst>
      <p:ext uri="{BB962C8B-B14F-4D97-AF65-F5344CB8AC3E}">
        <p14:creationId xmlns:p14="http://schemas.microsoft.com/office/powerpoint/2010/main" val="169651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3 secti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E0B313-9852-4246-A70F-2C40B0B8C2BF}"/>
              </a:ext>
            </a:extLst>
          </p:cNvPr>
          <p:cNvSpPr/>
          <p:nvPr/>
        </p:nvSpPr>
        <p:spPr>
          <a:xfrm>
            <a:off x="0" y="0"/>
            <a:ext cx="9144000" cy="387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B2C6ECBE-3058-104A-A96D-E2DCD72145EF}"/>
              </a:ext>
            </a:extLst>
          </p:cNvPr>
          <p:cNvSpPr/>
          <p:nvPr/>
        </p:nvSpPr>
        <p:spPr>
          <a:xfrm rot="18900000">
            <a:off x="424811" y="272410"/>
            <a:ext cx="211538" cy="21153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1884" y="-7684"/>
            <a:ext cx="8126379" cy="379087"/>
          </a:xfrm>
          <a:prstGeom prst="rect">
            <a:avLst/>
          </a:prstGeom>
        </p:spPr>
        <p:txBody>
          <a:bodyPr/>
          <a:lstStyle>
            <a:lvl1pPr>
              <a:defRPr sz="1800">
                <a:solidFill>
                  <a:srgbClr val="FFFFFF"/>
                </a:solidFill>
              </a:defRPr>
            </a:lvl1pPr>
          </a:lstStyle>
          <a:p>
            <a:r>
              <a:rPr lang="en-US"/>
              <a:t>Click to edit Master title style</a:t>
            </a:r>
          </a:p>
        </p:txBody>
      </p:sp>
      <p:sp>
        <p:nvSpPr>
          <p:cNvPr id="6" name="Content Placeholder 3">
            <a:extLst>
              <a:ext uri="{FF2B5EF4-FFF2-40B4-BE49-F238E27FC236}">
                <a16:creationId xmlns:a16="http://schemas.microsoft.com/office/drawing/2014/main" id="{C6637EFB-2A91-46A6-9AB9-1EC08A7B4292}"/>
              </a:ext>
            </a:extLst>
          </p:cNvPr>
          <p:cNvSpPr>
            <a:spLocks noGrp="1"/>
          </p:cNvSpPr>
          <p:nvPr>
            <p:ph sz="quarter" idx="11"/>
          </p:nvPr>
        </p:nvSpPr>
        <p:spPr>
          <a:xfrm>
            <a:off x="242047" y="727929"/>
            <a:ext cx="2268551" cy="1147615"/>
          </a:xfrm>
        </p:spPr>
        <p:txBody>
          <a:bodyPr anchor="ctr">
            <a:noAutofit/>
          </a:bodyPr>
          <a:lstStyle>
            <a:lvl2pPr marL="0" indent="0">
              <a:buNone/>
              <a:defRPr/>
            </a:lvl2pPr>
          </a:lstStyle>
          <a:p>
            <a:pPr lvl="0"/>
            <a:r>
              <a:rPr lang="en-US"/>
              <a:t>Click to edit Master text styles</a:t>
            </a:r>
          </a:p>
        </p:txBody>
      </p:sp>
      <p:sp>
        <p:nvSpPr>
          <p:cNvPr id="7" name="Content Placeholder 3">
            <a:extLst>
              <a:ext uri="{FF2B5EF4-FFF2-40B4-BE49-F238E27FC236}">
                <a16:creationId xmlns:a16="http://schemas.microsoft.com/office/drawing/2014/main" id="{8C5424B6-113D-4E2B-8CB8-19CE7054575F}"/>
              </a:ext>
            </a:extLst>
          </p:cNvPr>
          <p:cNvSpPr>
            <a:spLocks noGrp="1"/>
          </p:cNvSpPr>
          <p:nvPr>
            <p:ph sz="quarter" idx="13"/>
          </p:nvPr>
        </p:nvSpPr>
        <p:spPr>
          <a:xfrm>
            <a:off x="242047" y="2008660"/>
            <a:ext cx="2268551" cy="1147615"/>
          </a:xfrm>
        </p:spPr>
        <p:txBody>
          <a:bodyPr anchor="ctr">
            <a:noAutofit/>
          </a:bodyPr>
          <a:lstStyle>
            <a:lvl2pPr marL="0" indent="0">
              <a:buNone/>
              <a:defRPr/>
            </a:lvl2pPr>
          </a:lstStyle>
          <a:p>
            <a:pPr lvl="0"/>
            <a:r>
              <a:rPr lang="en-US"/>
              <a:t>Click to edit Master text styles</a:t>
            </a:r>
          </a:p>
        </p:txBody>
      </p:sp>
      <p:sp>
        <p:nvSpPr>
          <p:cNvPr id="8" name="Content Placeholder 3">
            <a:extLst>
              <a:ext uri="{FF2B5EF4-FFF2-40B4-BE49-F238E27FC236}">
                <a16:creationId xmlns:a16="http://schemas.microsoft.com/office/drawing/2014/main" id="{C546ADF6-16FF-4101-A6EC-63E934E59F3F}"/>
              </a:ext>
            </a:extLst>
          </p:cNvPr>
          <p:cNvSpPr>
            <a:spLocks noGrp="1"/>
          </p:cNvSpPr>
          <p:nvPr>
            <p:ph sz="quarter" idx="14"/>
          </p:nvPr>
        </p:nvSpPr>
        <p:spPr>
          <a:xfrm>
            <a:off x="242047" y="3271205"/>
            <a:ext cx="2268551" cy="1147615"/>
          </a:xfrm>
        </p:spPr>
        <p:txBody>
          <a:bodyPr anchor="ctr">
            <a:noAutofit/>
          </a:bodyPr>
          <a:lstStyle>
            <a:lvl2pPr marL="0" indent="0">
              <a:buNone/>
              <a:defRPr/>
            </a:lvl2pPr>
          </a:lstStyle>
          <a:p>
            <a:pPr lvl="0"/>
            <a:r>
              <a:rPr lang="en-US"/>
              <a:t>Click to edit Master text styles</a:t>
            </a:r>
          </a:p>
        </p:txBody>
      </p:sp>
      <p:sp>
        <p:nvSpPr>
          <p:cNvPr id="9" name="Content Placeholder 3">
            <a:extLst>
              <a:ext uri="{FF2B5EF4-FFF2-40B4-BE49-F238E27FC236}">
                <a16:creationId xmlns:a16="http://schemas.microsoft.com/office/drawing/2014/main" id="{60BADC08-FABE-450F-8543-F87A5EED6F73}"/>
              </a:ext>
            </a:extLst>
          </p:cNvPr>
          <p:cNvSpPr>
            <a:spLocks noGrp="1"/>
          </p:cNvSpPr>
          <p:nvPr>
            <p:ph sz="quarter" idx="16"/>
          </p:nvPr>
        </p:nvSpPr>
        <p:spPr>
          <a:xfrm>
            <a:off x="2897675" y="727929"/>
            <a:ext cx="5515806" cy="1147615"/>
          </a:xfrm>
        </p:spPr>
        <p:txBody>
          <a:bodyPr anchor="ctr">
            <a:noAutofit/>
          </a:bodyPr>
          <a:lstStyle>
            <a:lvl1pPr marL="169863" indent="-169863">
              <a:buClr>
                <a:schemeClr val="tx2"/>
              </a:buClr>
              <a:buFont typeface="Arial" panose="020B0604020202020204" pitchFamily="34" charset="0"/>
              <a:buChar char="•"/>
              <a:defRPr sz="1400" b="0">
                <a:solidFill>
                  <a:srgbClr val="555555"/>
                </a:solidFill>
              </a:defRPr>
            </a:lvl1pPr>
            <a:lvl2pPr marL="174625" indent="-174625">
              <a:spcAft>
                <a:spcPts val="600"/>
              </a:spcAft>
              <a:buFont typeface="Arial" panose="020B0604020202020204" pitchFamily="34" charset="0"/>
              <a:buChar char="•"/>
              <a:defRPr sz="1400">
                <a:solidFill>
                  <a:schemeClr val="accent1"/>
                </a:solidFill>
              </a:defRPr>
            </a:lvl2pPr>
          </a:lstStyle>
          <a:p>
            <a:pPr lvl="0"/>
            <a:r>
              <a:rPr lang="en-US"/>
              <a:t>Click to edit Master text styles</a:t>
            </a:r>
          </a:p>
        </p:txBody>
      </p:sp>
      <p:sp>
        <p:nvSpPr>
          <p:cNvPr id="10" name="Content Placeholder 3">
            <a:extLst>
              <a:ext uri="{FF2B5EF4-FFF2-40B4-BE49-F238E27FC236}">
                <a16:creationId xmlns:a16="http://schemas.microsoft.com/office/drawing/2014/main" id="{FBCA230C-297F-4F01-AC16-22B9BA8C4ADC}"/>
              </a:ext>
            </a:extLst>
          </p:cNvPr>
          <p:cNvSpPr>
            <a:spLocks noGrp="1"/>
          </p:cNvSpPr>
          <p:nvPr>
            <p:ph sz="quarter" idx="17"/>
          </p:nvPr>
        </p:nvSpPr>
        <p:spPr>
          <a:xfrm>
            <a:off x="2897675" y="2008659"/>
            <a:ext cx="5515806" cy="1147615"/>
          </a:xfrm>
        </p:spPr>
        <p:txBody>
          <a:bodyPr anchor="ctr">
            <a:noAutofit/>
          </a:bodyPr>
          <a:lstStyle>
            <a:lvl1pPr marL="169863" indent="-169863">
              <a:buClr>
                <a:schemeClr val="tx2"/>
              </a:buClr>
              <a:buFont typeface="Arial" panose="020B0604020202020204" pitchFamily="34" charset="0"/>
              <a:buChar char="•"/>
              <a:defRPr sz="1400" b="0">
                <a:solidFill>
                  <a:srgbClr val="555555"/>
                </a:solidFill>
              </a:defRPr>
            </a:lvl1pPr>
            <a:lvl2pPr marL="174625" indent="-174625">
              <a:spcAft>
                <a:spcPts val="600"/>
              </a:spcAft>
              <a:buFont typeface="Arial" panose="020B0604020202020204" pitchFamily="34" charset="0"/>
              <a:buChar char="•"/>
              <a:defRPr sz="1400">
                <a:solidFill>
                  <a:schemeClr val="accent1"/>
                </a:solidFill>
              </a:defRPr>
            </a:lvl2pPr>
          </a:lstStyle>
          <a:p>
            <a:pPr lvl="0"/>
            <a:r>
              <a:rPr lang="en-US"/>
              <a:t>Click to edit Master text styles</a:t>
            </a:r>
          </a:p>
        </p:txBody>
      </p:sp>
      <p:sp>
        <p:nvSpPr>
          <p:cNvPr id="11" name="Content Placeholder 3">
            <a:extLst>
              <a:ext uri="{FF2B5EF4-FFF2-40B4-BE49-F238E27FC236}">
                <a16:creationId xmlns:a16="http://schemas.microsoft.com/office/drawing/2014/main" id="{53B8FCD4-56BD-48C7-BAA0-EAA52F0F2BF3}"/>
              </a:ext>
            </a:extLst>
          </p:cNvPr>
          <p:cNvSpPr>
            <a:spLocks noGrp="1"/>
          </p:cNvSpPr>
          <p:nvPr>
            <p:ph sz="quarter" idx="18"/>
          </p:nvPr>
        </p:nvSpPr>
        <p:spPr>
          <a:xfrm>
            <a:off x="2897675" y="3271205"/>
            <a:ext cx="5515806" cy="1147615"/>
          </a:xfrm>
        </p:spPr>
        <p:txBody>
          <a:bodyPr anchor="ctr">
            <a:noAutofit/>
          </a:bodyPr>
          <a:lstStyle>
            <a:lvl1pPr marL="169863" indent="-169863">
              <a:buClr>
                <a:schemeClr val="tx2"/>
              </a:buClr>
              <a:buFont typeface="Arial" panose="020B0604020202020204" pitchFamily="34" charset="0"/>
              <a:buChar char="•"/>
              <a:defRPr sz="1400" b="0">
                <a:solidFill>
                  <a:srgbClr val="555555"/>
                </a:solidFill>
              </a:defRPr>
            </a:lvl1pPr>
            <a:lvl2pPr marL="174625" indent="-174625">
              <a:spcAft>
                <a:spcPts val="600"/>
              </a:spcAft>
              <a:buFont typeface="Arial" panose="020B0604020202020204" pitchFamily="34" charset="0"/>
              <a:buChar char="•"/>
              <a:defRPr sz="1400">
                <a:solidFill>
                  <a:schemeClr val="accent1"/>
                </a:solidFill>
              </a:defRPr>
            </a:lvl2pPr>
          </a:lstStyle>
          <a:p>
            <a:pPr lvl="0"/>
            <a:r>
              <a:rPr lang="en-US"/>
              <a:t>Click to edit Master text styles</a:t>
            </a:r>
          </a:p>
        </p:txBody>
      </p:sp>
      <p:cxnSp>
        <p:nvCxnSpPr>
          <p:cNvPr id="12" name="Straight Connector 11">
            <a:extLst>
              <a:ext uri="{FF2B5EF4-FFF2-40B4-BE49-F238E27FC236}">
                <a16:creationId xmlns:a16="http://schemas.microsoft.com/office/drawing/2014/main" id="{C863AE6E-4DCF-9D41-97C2-231D82B39DC8}"/>
              </a:ext>
            </a:extLst>
          </p:cNvPr>
          <p:cNvCxnSpPr>
            <a:cxnSpLocks/>
          </p:cNvCxnSpPr>
          <p:nvPr/>
        </p:nvCxnSpPr>
        <p:spPr>
          <a:xfrm>
            <a:off x="250285" y="1941239"/>
            <a:ext cx="752983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2E525E-3434-BD42-B689-FC50E06FAB10}"/>
              </a:ext>
            </a:extLst>
          </p:cNvPr>
          <p:cNvCxnSpPr>
            <a:cxnSpLocks/>
          </p:cNvCxnSpPr>
          <p:nvPr/>
        </p:nvCxnSpPr>
        <p:spPr>
          <a:xfrm>
            <a:off x="221884" y="3219299"/>
            <a:ext cx="752983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6FB96CCF-415D-E847-80E9-8E898866B319}"/>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Tree>
    <p:custDataLst>
      <p:tags r:id="rId1"/>
    </p:custDataLst>
    <p:extLst>
      <p:ext uri="{BB962C8B-B14F-4D97-AF65-F5344CB8AC3E}">
        <p14:creationId xmlns:p14="http://schemas.microsoft.com/office/powerpoint/2010/main" val="1048912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Heading and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7A1BE5-6B1F-4F2E-8E69-5B8DF3A39B54}"/>
              </a:ext>
            </a:extLst>
          </p:cNvPr>
          <p:cNvSpPr/>
          <p:nvPr/>
        </p:nvSpPr>
        <p:spPr>
          <a:xfrm>
            <a:off x="0" y="0"/>
            <a:ext cx="9144000" cy="387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Right Triangle 10">
            <a:extLst>
              <a:ext uri="{FF2B5EF4-FFF2-40B4-BE49-F238E27FC236}">
                <a16:creationId xmlns:a16="http://schemas.microsoft.com/office/drawing/2014/main" id="{B44D1751-D44A-4BD6-AF71-768B6BCED547}"/>
              </a:ext>
            </a:extLst>
          </p:cNvPr>
          <p:cNvSpPr/>
          <p:nvPr/>
        </p:nvSpPr>
        <p:spPr>
          <a:xfrm rot="18900000">
            <a:off x="424811" y="272410"/>
            <a:ext cx="211538" cy="21153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8A8DBDC7-8E5C-497A-A57E-E58E8BFF9A2A}"/>
              </a:ext>
            </a:extLst>
          </p:cNvPr>
          <p:cNvSpPr>
            <a:spLocks noGrp="1"/>
          </p:cNvSpPr>
          <p:nvPr>
            <p:ph type="title"/>
          </p:nvPr>
        </p:nvSpPr>
        <p:spPr>
          <a:xfrm>
            <a:off x="221884" y="4366"/>
            <a:ext cx="7411417" cy="358750"/>
          </a:xfrm>
          <a:prstGeom prst="rect">
            <a:avLst/>
          </a:prstGeom>
        </p:spPr>
        <p:txBody>
          <a:bodyPr/>
          <a:lstStyle>
            <a:lvl1pPr>
              <a:defRPr>
                <a:solidFill>
                  <a:schemeClr val="bg1"/>
                </a:solidFill>
              </a:defRPr>
            </a:lvl1pPr>
          </a:lstStyle>
          <a:p>
            <a:r>
              <a:rPr lang="en-US"/>
              <a:t>Click to edit Master title style</a:t>
            </a:r>
          </a:p>
        </p:txBody>
      </p:sp>
      <p:sp>
        <p:nvSpPr>
          <p:cNvPr id="7" name="Chart Placeholder 6">
            <a:extLst>
              <a:ext uri="{FF2B5EF4-FFF2-40B4-BE49-F238E27FC236}">
                <a16:creationId xmlns:a16="http://schemas.microsoft.com/office/drawing/2014/main" id="{2E008EF3-9520-8144-BE3C-F20C18395895}"/>
              </a:ext>
            </a:extLst>
          </p:cNvPr>
          <p:cNvSpPr>
            <a:spLocks noGrp="1"/>
          </p:cNvSpPr>
          <p:nvPr>
            <p:ph type="chart" sz="quarter" idx="12"/>
          </p:nvPr>
        </p:nvSpPr>
        <p:spPr>
          <a:xfrm>
            <a:off x="2224088" y="1185863"/>
            <a:ext cx="4052887" cy="2438400"/>
          </a:xfrm>
        </p:spPr>
        <p:txBody>
          <a:bodyPr/>
          <a:lstStyle/>
          <a:p>
            <a:r>
              <a:rPr lang="en-US"/>
              <a:t>Click icon to add chart</a:t>
            </a:r>
          </a:p>
        </p:txBody>
      </p:sp>
      <p:graphicFrame>
        <p:nvGraphicFramePr>
          <p:cNvPr id="8" name="Chart 7">
            <a:extLst>
              <a:ext uri="{FF2B5EF4-FFF2-40B4-BE49-F238E27FC236}">
                <a16:creationId xmlns:a16="http://schemas.microsoft.com/office/drawing/2014/main" id="{50561F7B-583D-D24E-81CD-3996B024384F}"/>
              </a:ext>
            </a:extLst>
          </p:cNvPr>
          <p:cNvGraphicFramePr/>
          <p:nvPr>
            <p:extLst>
              <p:ext uri="{D42A27DB-BD31-4B8C-83A1-F6EECF244321}">
                <p14:modId xmlns:p14="http://schemas.microsoft.com/office/powerpoint/2010/main" val="4135951783"/>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4">
            <a:extLst>
              <a:ext uri="{FF2B5EF4-FFF2-40B4-BE49-F238E27FC236}">
                <a16:creationId xmlns:a16="http://schemas.microsoft.com/office/drawing/2014/main" id="{6FEC56B8-EAB8-624C-A646-D71FA4AC0525}"/>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Tree>
    <p:custDataLst>
      <p:tags r:id="rId1"/>
    </p:custDataLst>
    <p:extLst>
      <p:ext uri="{BB962C8B-B14F-4D97-AF65-F5344CB8AC3E}">
        <p14:creationId xmlns:p14="http://schemas.microsoft.com/office/powerpoint/2010/main" val="651046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D3B99B97-1F27-4D44-A2C7-C0DDC071A899}"/>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Tree>
    <p:custDataLst>
      <p:tags r:id="rId1"/>
    </p:custDataLst>
    <p:extLst>
      <p:ext uri="{BB962C8B-B14F-4D97-AF65-F5344CB8AC3E}">
        <p14:creationId xmlns:p14="http://schemas.microsoft.com/office/powerpoint/2010/main" val="18580968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indoor, floor, ceiling, white&#10;&#10;Description automatically generated">
            <a:extLst>
              <a:ext uri="{FF2B5EF4-FFF2-40B4-BE49-F238E27FC236}">
                <a16:creationId xmlns:a16="http://schemas.microsoft.com/office/drawing/2014/main" id="{D93A7313-314D-9C48-8A52-C6BB00BF52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78" y="479669"/>
            <a:ext cx="9147176" cy="3949717"/>
          </a:xfrm>
          <a:prstGeom prst="rect">
            <a:avLst/>
          </a:prstGeom>
        </p:spPr>
      </p:pic>
      <p:sp>
        <p:nvSpPr>
          <p:cNvPr id="2" name="Title 1"/>
          <p:cNvSpPr>
            <a:spLocks noGrp="1"/>
          </p:cNvSpPr>
          <p:nvPr>
            <p:ph type="ctrTitle" hasCustomPrompt="1"/>
          </p:nvPr>
        </p:nvSpPr>
        <p:spPr>
          <a:xfrm>
            <a:off x="0" y="1436914"/>
            <a:ext cx="9143999" cy="1600200"/>
          </a:xfrm>
          <a:prstGeom prst="rect">
            <a:avLst/>
          </a:prstGeom>
          <a:solidFill>
            <a:srgbClr val="0097E0">
              <a:alpha val="82000"/>
            </a:srgbClr>
          </a:solidFill>
        </p:spPr>
        <p:txBody>
          <a:bodyPr wrap="none" lIns="0" tIns="182880" rIns="0" bIns="0" anchor="t">
            <a:noAutofit/>
          </a:bodyPr>
          <a:lstStyle>
            <a:lvl1pPr algn="ctr">
              <a:defRPr sz="2800" b="1" i="0" cap="all" baseline="0">
                <a:solidFill>
                  <a:schemeClr val="bg1"/>
                </a:solidFill>
                <a:latin typeface="Arial" panose="020B0604020202020204" pitchFamily="34" charset="0"/>
              </a:defRPr>
            </a:lvl1pPr>
          </a:lstStyle>
          <a:p>
            <a:r>
              <a:rPr lang="en-US"/>
              <a:t>Click to edit Master Title</a:t>
            </a:r>
          </a:p>
        </p:txBody>
      </p:sp>
      <p:sp>
        <p:nvSpPr>
          <p:cNvPr id="11" name="Text Placeholder 5">
            <a:extLst>
              <a:ext uri="{FF2B5EF4-FFF2-40B4-BE49-F238E27FC236}">
                <a16:creationId xmlns:a16="http://schemas.microsoft.com/office/drawing/2014/main" id="{03828735-DA98-4D7E-BE71-782CF36FACFA}"/>
              </a:ext>
            </a:extLst>
          </p:cNvPr>
          <p:cNvSpPr>
            <a:spLocks noGrp="1"/>
          </p:cNvSpPr>
          <p:nvPr>
            <p:ph type="body" sz="quarter" idx="11" hasCustomPrompt="1"/>
          </p:nvPr>
        </p:nvSpPr>
        <p:spPr>
          <a:xfrm>
            <a:off x="7142" y="2005263"/>
            <a:ext cx="9129716" cy="465365"/>
          </a:xfrm>
        </p:spPr>
        <p:txBody>
          <a:bodyPr/>
          <a:lstStyle>
            <a:lvl1pPr algn="ctr">
              <a:defRPr sz="1800">
                <a:solidFill>
                  <a:schemeClr val="bg1"/>
                </a:solidFill>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9B66E121-BF06-B24F-91B4-BE121EC2099B}"/>
              </a:ext>
            </a:extLst>
          </p:cNvPr>
          <p:cNvSpPr>
            <a:spLocks noGrp="1"/>
          </p:cNvSpPr>
          <p:nvPr>
            <p:ph type="body" sz="quarter" idx="15" hasCustomPrompt="1"/>
          </p:nvPr>
        </p:nvSpPr>
        <p:spPr>
          <a:xfrm>
            <a:off x="21424" y="2470628"/>
            <a:ext cx="9129716" cy="566487"/>
          </a:xfrm>
        </p:spPr>
        <p:txBody>
          <a:bodyPr/>
          <a:lstStyle>
            <a:lvl1pPr algn="ctr">
              <a:defRPr b="0">
                <a:solidFill>
                  <a:schemeClr val="bg1"/>
                </a:solidFill>
              </a:defRPr>
            </a:lvl1pPr>
          </a:lstStyle>
          <a:p>
            <a:pPr lvl="0"/>
            <a:r>
              <a:rPr lang="en-US"/>
              <a:t>Presented by: ADD your name and title</a:t>
            </a:r>
          </a:p>
        </p:txBody>
      </p:sp>
      <p:sp>
        <p:nvSpPr>
          <p:cNvPr id="13" name="Footer Placeholder 4">
            <a:extLst>
              <a:ext uri="{FF2B5EF4-FFF2-40B4-BE49-F238E27FC236}">
                <a16:creationId xmlns:a16="http://schemas.microsoft.com/office/drawing/2014/main" id="{81DF57EC-9798-7B4D-94F8-5C9FDBDB724E}"/>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a:t>
            </a:r>
          </a:p>
        </p:txBody>
      </p:sp>
      <p:pic>
        <p:nvPicPr>
          <p:cNvPr id="14" name="Picture 13">
            <a:extLst>
              <a:ext uri="{FF2B5EF4-FFF2-40B4-BE49-F238E27FC236}">
                <a16:creationId xmlns:a16="http://schemas.microsoft.com/office/drawing/2014/main" id="{52DDC4F3-82F9-6747-AB67-A3D672FC7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089" y="4869656"/>
            <a:ext cx="1047199" cy="218519"/>
          </a:xfrm>
          <a:prstGeom prst="rect">
            <a:avLst/>
          </a:prstGeom>
        </p:spPr>
      </p:pic>
    </p:spTree>
    <p:custDataLst>
      <p:tags r:id="rId1"/>
    </p:custDataLst>
    <p:extLst>
      <p:ext uri="{BB962C8B-B14F-4D97-AF65-F5344CB8AC3E}">
        <p14:creationId xmlns:p14="http://schemas.microsoft.com/office/powerpoint/2010/main" val="6165667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2047" y="742662"/>
            <a:ext cx="8680073" cy="3851962"/>
          </a:xfrm>
          <a:prstGeom prst="rect">
            <a:avLst/>
          </a:prstGeom>
        </p:spPr>
        <p:txBody>
          <a:bodyPr vert="horz" lIns="91440" tIns="45720" rIns="91440" bIns="45720" rtlCol="0">
            <a:noAutofit/>
          </a:bodyPr>
          <a:lstStyle/>
          <a:p>
            <a:pPr lvl="0"/>
            <a:r>
              <a:rPr lang="en-US"/>
              <a:t>Click to edit master text styles</a:t>
            </a:r>
          </a:p>
          <a:p>
            <a:pPr lvl="1"/>
            <a:r>
              <a:rPr lang="en-US"/>
              <a:t>First level</a:t>
            </a:r>
          </a:p>
          <a:p>
            <a:pPr lvl="2"/>
            <a:r>
              <a:rPr lang="en-US"/>
              <a:t>Second level</a:t>
            </a:r>
          </a:p>
        </p:txBody>
      </p:sp>
      <p:sp>
        <p:nvSpPr>
          <p:cNvPr id="5" name="Footer Placeholder 4"/>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2023 Daikin Applied  </a:t>
            </a:r>
          </a:p>
        </p:txBody>
      </p:sp>
      <p:sp>
        <p:nvSpPr>
          <p:cNvPr id="9" name="Title 1">
            <a:extLst>
              <a:ext uri="{FF2B5EF4-FFF2-40B4-BE49-F238E27FC236}">
                <a16:creationId xmlns:a16="http://schemas.microsoft.com/office/drawing/2014/main" id="{24A625FF-00A9-4A4B-9243-D83CF0A2BE34}"/>
              </a:ext>
            </a:extLst>
          </p:cNvPr>
          <p:cNvSpPr txBox="1">
            <a:spLocks/>
          </p:cNvSpPr>
          <p:nvPr/>
        </p:nvSpPr>
        <p:spPr>
          <a:xfrm>
            <a:off x="221884" y="13697"/>
            <a:ext cx="7411417" cy="358750"/>
          </a:xfrm>
          <a:prstGeom prst="rect">
            <a:avLst/>
          </a:prstGeom>
        </p:spPr>
        <p:txBody>
          <a:bodyPr/>
          <a:lstStyle>
            <a:lvl1pPr algn="l" defTabSz="914400" rtl="0" eaLnBrk="1" latinLnBrk="0" hangingPunct="1">
              <a:spcBef>
                <a:spcPct val="0"/>
              </a:spcBef>
              <a:buNone/>
              <a:defRPr sz="1800" b="1" kern="1200">
                <a:solidFill>
                  <a:schemeClr val="bg1"/>
                </a:solidFill>
                <a:latin typeface="+mj-lt"/>
                <a:ea typeface="+mj-ea"/>
                <a:cs typeface="+mj-cs"/>
              </a:defRPr>
            </a:lvl1pPr>
          </a:lstStyle>
          <a:p>
            <a:r>
              <a:rPr lang="en-US"/>
              <a:t>Click to edit Master title style</a:t>
            </a:r>
          </a:p>
        </p:txBody>
      </p:sp>
      <p:sp>
        <p:nvSpPr>
          <p:cNvPr id="8" name="Title 1">
            <a:extLst>
              <a:ext uri="{FF2B5EF4-FFF2-40B4-BE49-F238E27FC236}">
                <a16:creationId xmlns:a16="http://schemas.microsoft.com/office/drawing/2014/main" id="{9B403D34-ABEE-D144-94E4-D75B5C2B0E46}"/>
              </a:ext>
            </a:extLst>
          </p:cNvPr>
          <p:cNvSpPr txBox="1">
            <a:spLocks/>
          </p:cNvSpPr>
          <p:nvPr/>
        </p:nvSpPr>
        <p:spPr>
          <a:xfrm>
            <a:off x="221884" y="13697"/>
            <a:ext cx="7411417" cy="358750"/>
          </a:xfrm>
          <a:prstGeom prst="rect">
            <a:avLst/>
          </a:prstGeom>
        </p:spPr>
        <p:txBody>
          <a:bodyPr/>
          <a:lstStyle>
            <a:lvl1pPr algn="l" defTabSz="914400" rtl="0" eaLnBrk="1" latinLnBrk="0" hangingPunct="1">
              <a:spcBef>
                <a:spcPct val="0"/>
              </a:spcBef>
              <a:buNone/>
              <a:defRPr sz="1800" b="1" kern="1200">
                <a:solidFill>
                  <a:schemeClr val="bg1"/>
                </a:solidFill>
                <a:latin typeface="+mj-lt"/>
                <a:ea typeface="+mj-ea"/>
                <a:cs typeface="+mj-cs"/>
              </a:defRPr>
            </a:lvl1pPr>
          </a:lstStyle>
          <a:p>
            <a:r>
              <a:rPr lang="en-US"/>
              <a:t>Click to edit Master title style</a:t>
            </a:r>
          </a:p>
        </p:txBody>
      </p:sp>
    </p:spTree>
    <p:custDataLst>
      <p:tags r:id="rId21"/>
    </p:custDataLst>
    <p:extLst>
      <p:ext uri="{BB962C8B-B14F-4D97-AF65-F5344CB8AC3E}">
        <p14:creationId xmlns:p14="http://schemas.microsoft.com/office/powerpoint/2010/main" val="12733417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9" r:id="rId11"/>
    <p:sldLayoutId id="2147483760" r:id="rId12"/>
    <p:sldLayoutId id="2147483744" r:id="rId13"/>
    <p:sldLayoutId id="2147483706" r:id="rId14"/>
    <p:sldLayoutId id="2147483707" r:id="rId15"/>
    <p:sldLayoutId id="2147483708" r:id="rId16"/>
    <p:sldLayoutId id="2147483761" r:id="rId17"/>
    <p:sldLayoutId id="2147483762" r:id="rId18"/>
    <p:sldLayoutId id="2147483764" r:id="rId19"/>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spcBef>
          <a:spcPct val="0"/>
        </a:spcBef>
        <a:buNone/>
        <a:defRPr sz="18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chemeClr val="tx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6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6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shrae.org/technical-resources/standards-and-guidelines/standards-errata"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4.emf"/><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sv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s://www.acca.org/education/a2l-refrigerants" TargetMode="External"/><Relationship Id="rId3" Type="http://schemas.openxmlformats.org/officeDocument/2006/relationships/image" Target="../media/image52.png"/><Relationship Id="rId7" Type="http://schemas.openxmlformats.org/officeDocument/2006/relationships/hyperlink" Target="https://www.escogroup.org/training/lowgwprefrigerant.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r32reasons.com/" TargetMode="External"/><Relationship Id="rId11" Type="http://schemas.openxmlformats.org/officeDocument/2006/relationships/hyperlink" Target="https://www.iccsafe.org/products-and-services/i-codes/a2l-refrigerants-transition/" TargetMode="External"/><Relationship Id="rId5" Type="http://schemas.openxmlformats.org/officeDocument/2006/relationships/hyperlink" Target="https://www.daikinapplied.com/training" TargetMode="External"/><Relationship Id="rId10" Type="http://schemas.openxmlformats.org/officeDocument/2006/relationships/hyperlink" Target="https://www.iapmo.org/media/31999/2024-umc-code-changes-randy-young.pdf" TargetMode="External"/><Relationship Id="rId4" Type="http://schemas.openxmlformats.org/officeDocument/2006/relationships/image" Target="../media/image53.png"/><Relationship Id="rId9" Type="http://schemas.openxmlformats.org/officeDocument/2006/relationships/hyperlink" Target="https://www.ashrae.org/technical-resources/bookstore/ashrae-refrigeration-resources"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youtu.be/SlzigKzcmDk?si=Z7VJrWf80d8ZSp4C" TargetMode="External"/><Relationship Id="rId3" Type="http://schemas.openxmlformats.org/officeDocument/2006/relationships/hyperlink" Target="https://www.achrnews.com/articles/153195-understanding-a2l-refrigerants" TargetMode="External"/><Relationship Id="rId7" Type="http://schemas.openxmlformats.org/officeDocument/2006/relationships/hyperlink" Target="https://youtu.be/-er0ZOBP0D4?si=pyendwN9aSv7DVFR"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ahrinet.org/a2l-refrigerant-building-code-map?state=OH#map" TargetMode="External"/><Relationship Id="rId5" Type="http://schemas.openxmlformats.org/officeDocument/2006/relationships/hyperlink" Target="https://www.iccsafe.org/products-and-services/i-codes/a2l-refrigerants-transition/" TargetMode="External"/><Relationship Id="rId4" Type="http://schemas.openxmlformats.org/officeDocument/2006/relationships/hyperlink" Target="https://www.esmagazine.com/articles/99996-a2l-refrigerants-safely-addressing-refrigerant-flammability-concerns" TargetMode="External"/><Relationship Id="rId9" Type="http://schemas.openxmlformats.org/officeDocument/2006/relationships/hyperlink" Target="https://youtu.be/aETuPis5cAM?si=hZjtBfJlsktjabn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aETuPis5cAM?si=hZjtBfJlsktjabn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8FB5-5571-4B6C-BD81-49019CBF5626}"/>
              </a:ext>
            </a:extLst>
          </p:cNvPr>
          <p:cNvSpPr>
            <a:spLocks noGrp="1"/>
          </p:cNvSpPr>
          <p:nvPr>
            <p:ph type="ctrTitle"/>
          </p:nvPr>
        </p:nvSpPr>
        <p:spPr/>
        <p:txBody>
          <a:bodyPr>
            <a:noAutofit/>
          </a:bodyPr>
          <a:lstStyle/>
          <a:p>
            <a:r>
              <a:rPr lang="en-US"/>
              <a:t>ASHRAE Standards 15 and 34</a:t>
            </a:r>
            <a:endParaRPr lang="en-US" sz="1800"/>
          </a:p>
        </p:txBody>
      </p:sp>
      <p:sp>
        <p:nvSpPr>
          <p:cNvPr id="3" name="Text Placeholder 2">
            <a:extLst>
              <a:ext uri="{FF2B5EF4-FFF2-40B4-BE49-F238E27FC236}">
                <a16:creationId xmlns:a16="http://schemas.microsoft.com/office/drawing/2014/main" id="{E727C840-7052-994C-B497-735DA6A254B8}"/>
              </a:ext>
            </a:extLst>
          </p:cNvPr>
          <p:cNvSpPr>
            <a:spLocks noGrp="1"/>
          </p:cNvSpPr>
          <p:nvPr>
            <p:ph type="body" sz="quarter" idx="11"/>
          </p:nvPr>
        </p:nvSpPr>
        <p:spPr/>
        <p:txBody>
          <a:bodyPr/>
          <a:lstStyle/>
          <a:p>
            <a:r>
              <a:rPr lang="en-US" sz="1800"/>
              <a:t>Preparing for A2L Refrigerants</a:t>
            </a:r>
            <a:endParaRPr lang="en-US"/>
          </a:p>
        </p:txBody>
      </p:sp>
      <p:sp>
        <p:nvSpPr>
          <p:cNvPr id="4" name="Text Placeholder 3">
            <a:extLst>
              <a:ext uri="{FF2B5EF4-FFF2-40B4-BE49-F238E27FC236}">
                <a16:creationId xmlns:a16="http://schemas.microsoft.com/office/drawing/2014/main" id="{9D24D870-F720-8A47-A055-A9E58DA48729}"/>
              </a:ext>
            </a:extLst>
          </p:cNvPr>
          <p:cNvSpPr>
            <a:spLocks noGrp="1"/>
          </p:cNvSpPr>
          <p:nvPr>
            <p:ph type="body" sz="quarter" idx="15"/>
          </p:nvPr>
        </p:nvSpPr>
        <p:spPr/>
        <p:txBody>
          <a:bodyPr/>
          <a:lstStyle/>
          <a:p>
            <a:r>
              <a:rPr lang="en-US"/>
              <a:t>Presented by: Rob Landes &amp; Jeff Seewald</a:t>
            </a:r>
          </a:p>
        </p:txBody>
      </p:sp>
      <p:sp>
        <p:nvSpPr>
          <p:cNvPr id="6" name="Footer Placeholder 4">
            <a:extLst>
              <a:ext uri="{FF2B5EF4-FFF2-40B4-BE49-F238E27FC236}">
                <a16:creationId xmlns:a16="http://schemas.microsoft.com/office/drawing/2014/main" id="{12A74471-B088-A24B-8D8D-6B50D7F85FE6}"/>
              </a:ext>
            </a:extLst>
          </p:cNvPr>
          <p:cNvSpPr>
            <a:spLocks noGrp="1"/>
          </p:cNvSpPr>
          <p:nvPr>
            <p:ph type="ftr" sz="quarter" idx="3"/>
          </p:nvPr>
        </p:nvSpPr>
        <p:spPr>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
        <p:nvSpPr>
          <p:cNvPr id="5" name="TextBox 4">
            <a:extLst>
              <a:ext uri="{FF2B5EF4-FFF2-40B4-BE49-F238E27FC236}">
                <a16:creationId xmlns:a16="http://schemas.microsoft.com/office/drawing/2014/main" id="{E7BB7751-D1DC-4BED-DDFA-2C28CD47AC81}"/>
              </a:ext>
            </a:extLst>
          </p:cNvPr>
          <p:cNvSpPr txBox="1"/>
          <p:nvPr/>
        </p:nvSpPr>
        <p:spPr>
          <a:xfrm>
            <a:off x="1750142" y="4844231"/>
            <a:ext cx="58465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rgbClr val="7F7F7F"/>
                </a:solidFill>
              </a:rPr>
              <a:t>DISCLAIMER: This presentation is intended only for educational purposes and does not replace independent professional judgment and/or legal advice.  </a:t>
            </a:r>
            <a:br>
              <a:rPr lang="en-US" sz="600">
                <a:solidFill>
                  <a:srgbClr val="7F7F7F"/>
                </a:solidFill>
              </a:rPr>
            </a:br>
            <a:r>
              <a:rPr lang="en-US" sz="600">
                <a:solidFill>
                  <a:srgbClr val="7F7F7F"/>
                </a:solidFill>
              </a:rPr>
              <a:t>This presentation is copyrighted and cannot be used without the express permission of Daikin Applied Americas Inc. </a:t>
            </a:r>
          </a:p>
        </p:txBody>
      </p:sp>
    </p:spTree>
    <p:extLst>
      <p:ext uri="{BB962C8B-B14F-4D97-AF65-F5344CB8AC3E}">
        <p14:creationId xmlns:p14="http://schemas.microsoft.com/office/powerpoint/2010/main" val="20650747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ASHRAE Standard 34-2022</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p:txBody>
          <a:bodyPr/>
          <a:lstStyle/>
          <a:p>
            <a:r>
              <a:rPr lang="en-US"/>
              <a:t>Designation and Safety Classification of Refrigerants</a:t>
            </a:r>
          </a:p>
        </p:txBody>
      </p:sp>
      <p:sp>
        <p:nvSpPr>
          <p:cNvPr id="4" name="Content Placeholder 3">
            <a:extLst>
              <a:ext uri="{FF2B5EF4-FFF2-40B4-BE49-F238E27FC236}">
                <a16:creationId xmlns:a16="http://schemas.microsoft.com/office/drawing/2014/main" id="{69B5BEFE-3AC7-7912-C823-C494CB49A85B}"/>
              </a:ext>
            </a:extLst>
          </p:cNvPr>
          <p:cNvSpPr>
            <a:spLocks noGrp="1"/>
          </p:cNvSpPr>
          <p:nvPr>
            <p:ph sz="quarter" idx="18"/>
          </p:nvPr>
        </p:nvSpPr>
        <p:spPr>
          <a:xfrm>
            <a:off x="221883" y="1165978"/>
            <a:ext cx="4814811" cy="3445779"/>
          </a:xfrm>
        </p:spPr>
        <p:txBody>
          <a:bodyPr/>
          <a:lstStyle/>
          <a:p>
            <a:pPr marL="0" indent="0">
              <a:buNone/>
            </a:pPr>
            <a:r>
              <a:rPr lang="en-US"/>
              <a:t>ASHRAE Standard 34 describes a shorthand way of naming refrigerants, and it assigns safety classifications and refrigerant concentration limits based on toxicity and flammability data.</a:t>
            </a:r>
          </a:p>
          <a:p>
            <a:r>
              <a:rPr lang="en-US"/>
              <a:t>Numbering and designation of refrigerants</a:t>
            </a:r>
          </a:p>
          <a:p>
            <a:r>
              <a:rPr lang="en-US"/>
              <a:t>Safety group classifications</a:t>
            </a:r>
          </a:p>
          <a:p>
            <a:r>
              <a:rPr lang="en-US"/>
              <a:t>Refrigerant concentration limits &amp; other data</a:t>
            </a:r>
          </a:p>
          <a:p>
            <a:endParaRPr lang="en-US"/>
          </a:p>
        </p:txBody>
      </p:sp>
      <p:pic>
        <p:nvPicPr>
          <p:cNvPr id="7" name="Picture 6">
            <a:extLst>
              <a:ext uri="{FF2B5EF4-FFF2-40B4-BE49-F238E27FC236}">
                <a16:creationId xmlns:a16="http://schemas.microsoft.com/office/drawing/2014/main" id="{0CC1E8DF-3BD8-6EA2-9BC0-2B745E21C8B2}"/>
              </a:ext>
            </a:extLst>
          </p:cNvPr>
          <p:cNvPicPr>
            <a:picLocks noChangeAspect="1"/>
          </p:cNvPicPr>
          <p:nvPr/>
        </p:nvPicPr>
        <p:blipFill>
          <a:blip r:embed="rId2"/>
          <a:stretch>
            <a:fillRect/>
          </a:stretch>
        </p:blipFill>
        <p:spPr>
          <a:xfrm>
            <a:off x="5276027" y="622092"/>
            <a:ext cx="3178732" cy="4114800"/>
          </a:xfrm>
          <a:prstGeom prst="rect">
            <a:avLst/>
          </a:prstGeom>
          <a:effectLst>
            <a:glow rad="139700">
              <a:schemeClr val="accent1">
                <a:satMod val="175000"/>
                <a:alpha val="40000"/>
              </a:schemeClr>
            </a:glow>
            <a:outerShdw blurRad="50800" dist="38100" algn="l" rotWithShape="0">
              <a:prstClr val="black">
                <a:alpha val="40000"/>
              </a:prstClr>
            </a:outerShdw>
          </a:effectLst>
        </p:spPr>
      </p:pic>
    </p:spTree>
    <p:extLst>
      <p:ext uri="{BB962C8B-B14F-4D97-AF65-F5344CB8AC3E}">
        <p14:creationId xmlns:p14="http://schemas.microsoft.com/office/powerpoint/2010/main" val="3931945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ASHRAE Standard 34</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a:xfrm>
            <a:off x="222256" y="522294"/>
            <a:ext cx="8699488" cy="314349"/>
          </a:xfrm>
        </p:spPr>
        <p:txBody>
          <a:bodyPr/>
          <a:lstStyle/>
          <a:p>
            <a:r>
              <a:rPr lang="en-US"/>
              <a:t>Terminology</a:t>
            </a:r>
          </a:p>
        </p:txBody>
      </p:sp>
      <p:graphicFrame>
        <p:nvGraphicFramePr>
          <p:cNvPr id="7" name="Table 7">
            <a:extLst>
              <a:ext uri="{FF2B5EF4-FFF2-40B4-BE49-F238E27FC236}">
                <a16:creationId xmlns:a16="http://schemas.microsoft.com/office/drawing/2014/main" id="{716536BC-CCB6-D371-D61E-B9B1D11D5ECE}"/>
              </a:ext>
            </a:extLst>
          </p:cNvPr>
          <p:cNvGraphicFramePr>
            <a:graphicFrameLocks noGrp="1"/>
          </p:cNvGraphicFramePr>
          <p:nvPr>
            <p:extLst>
              <p:ext uri="{D42A27DB-BD31-4B8C-83A1-F6EECF244321}">
                <p14:modId xmlns:p14="http://schemas.microsoft.com/office/powerpoint/2010/main" val="3350527196"/>
              </p:ext>
            </p:extLst>
          </p:nvPr>
        </p:nvGraphicFramePr>
        <p:xfrm>
          <a:off x="304800" y="813300"/>
          <a:ext cx="8597156" cy="4241800"/>
        </p:xfrm>
        <a:graphic>
          <a:graphicData uri="http://schemas.openxmlformats.org/drawingml/2006/table">
            <a:tbl>
              <a:tblPr firstRow="1" bandRow="1">
                <a:tableStyleId>{5C22544A-7EE6-4342-B048-85BDC9FD1C3A}</a:tableStyleId>
              </a:tblPr>
              <a:tblGrid>
                <a:gridCol w="1381593">
                  <a:extLst>
                    <a:ext uri="{9D8B030D-6E8A-4147-A177-3AD203B41FA5}">
                      <a16:colId xmlns:a16="http://schemas.microsoft.com/office/drawing/2014/main" val="3648366328"/>
                    </a:ext>
                  </a:extLst>
                </a:gridCol>
                <a:gridCol w="7215563">
                  <a:extLst>
                    <a:ext uri="{9D8B030D-6E8A-4147-A177-3AD203B41FA5}">
                      <a16:colId xmlns:a16="http://schemas.microsoft.com/office/drawing/2014/main" val="241300183"/>
                    </a:ext>
                  </a:extLst>
                </a:gridCol>
              </a:tblGrid>
              <a:tr h="370840">
                <a:tc>
                  <a:txBody>
                    <a:bodyPr/>
                    <a:lstStyle/>
                    <a:p>
                      <a:r>
                        <a:rPr lang="en-US" sz="1200"/>
                        <a:t>Term</a:t>
                      </a:r>
                    </a:p>
                  </a:txBody>
                  <a:tcPr/>
                </a:tc>
                <a:tc>
                  <a:txBody>
                    <a:bodyPr/>
                    <a:lstStyle/>
                    <a:p>
                      <a:r>
                        <a:rPr lang="en-US" sz="1200"/>
                        <a:t>Definition</a:t>
                      </a:r>
                    </a:p>
                  </a:txBody>
                  <a:tcPr/>
                </a:tc>
                <a:extLst>
                  <a:ext uri="{0D108BD9-81ED-4DB2-BD59-A6C34878D82A}">
                    <a16:rowId xmlns:a16="http://schemas.microsoft.com/office/drawing/2014/main" val="4190091759"/>
                  </a:ext>
                </a:extLst>
              </a:tr>
              <a:tr h="370840">
                <a:tc>
                  <a:txBody>
                    <a:bodyPr/>
                    <a:lstStyle/>
                    <a:p>
                      <a:r>
                        <a:rPr lang="en-US" sz="1000" b="1"/>
                        <a:t>Burning velocity</a:t>
                      </a:r>
                    </a:p>
                  </a:txBody>
                  <a:tcPr/>
                </a:tc>
                <a:tc>
                  <a:txBody>
                    <a:bodyPr/>
                    <a:lstStyle/>
                    <a:p>
                      <a:r>
                        <a:rPr lang="en-US" sz="1000"/>
                        <a:t>The maximum velocity (in/s [cm/s]) at which a laminar flame propagates in a normal direction relative to the unburned gas ahead of it.</a:t>
                      </a:r>
                    </a:p>
                  </a:txBody>
                  <a:tcPr/>
                </a:tc>
                <a:extLst>
                  <a:ext uri="{0D108BD9-81ED-4DB2-BD59-A6C34878D82A}">
                    <a16:rowId xmlns:a16="http://schemas.microsoft.com/office/drawing/2014/main" val="3667524673"/>
                  </a:ext>
                </a:extLst>
              </a:tr>
              <a:tr h="370840">
                <a:tc>
                  <a:txBody>
                    <a:bodyPr/>
                    <a:lstStyle/>
                    <a:p>
                      <a:r>
                        <a:rPr lang="en-US" sz="1000" b="1"/>
                        <a:t>HOC</a:t>
                      </a:r>
                    </a:p>
                  </a:txBody>
                  <a:tcPr/>
                </a:tc>
                <a:tc>
                  <a:txBody>
                    <a:bodyPr/>
                    <a:lstStyle/>
                    <a:p>
                      <a:r>
                        <a:rPr lang="en-US" sz="1000"/>
                        <a:t>The heat released when a substance is combusted, determined as the difference in the enthalpy between the reactants (refrigerants and air) and their products after combustion as defined in Section 6.1.3.6. The heat or enthalpy of combustion is often expressed as energy per mass (e.g., Btu/lb [kJ/kg]).</a:t>
                      </a:r>
                    </a:p>
                  </a:txBody>
                  <a:tcPr/>
                </a:tc>
                <a:extLst>
                  <a:ext uri="{0D108BD9-81ED-4DB2-BD59-A6C34878D82A}">
                    <a16:rowId xmlns:a16="http://schemas.microsoft.com/office/drawing/2014/main" val="2976194418"/>
                  </a:ext>
                </a:extLst>
              </a:tr>
              <a:tr h="370840">
                <a:tc>
                  <a:txBody>
                    <a:bodyPr/>
                    <a:lstStyle/>
                    <a:p>
                      <a:r>
                        <a:rPr lang="en-US" sz="1000" b="1"/>
                        <a:t>LFL</a:t>
                      </a:r>
                    </a:p>
                  </a:txBody>
                  <a:tcPr/>
                </a:tc>
                <a:tc>
                  <a:txBody>
                    <a:bodyPr/>
                    <a:lstStyle/>
                    <a:p>
                      <a:r>
                        <a:rPr lang="en-US" sz="1000"/>
                        <a:t>The minimum concentration of a substance, e.g. a refrigerant, that is capable of propagating a flame through a homogeneous mixture of the substance and air under specified test conditions.</a:t>
                      </a:r>
                    </a:p>
                  </a:txBody>
                  <a:tcPr/>
                </a:tc>
                <a:extLst>
                  <a:ext uri="{0D108BD9-81ED-4DB2-BD59-A6C34878D82A}">
                    <a16:rowId xmlns:a16="http://schemas.microsoft.com/office/drawing/2014/main" val="1264793365"/>
                  </a:ext>
                </a:extLst>
              </a:tr>
              <a:tr h="370840">
                <a:tc>
                  <a:txBody>
                    <a:bodyPr/>
                    <a:lstStyle/>
                    <a:p>
                      <a:r>
                        <a:rPr lang="en-US" sz="1000" b="1"/>
                        <a:t>FCL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Flammable Concentration Limit, the refrigerant concentration limit, in air, intended to reduce the risk of fire or explosion in normally occupied, enclosed spaces, FCL = 25% × LFL</a:t>
                      </a:r>
                    </a:p>
                  </a:txBody>
                  <a:tcPr/>
                </a:tc>
                <a:extLst>
                  <a:ext uri="{0D108BD9-81ED-4DB2-BD59-A6C34878D82A}">
                    <a16:rowId xmlns:a16="http://schemas.microsoft.com/office/drawing/2014/main" val="1663047993"/>
                  </a:ext>
                </a:extLst>
              </a:tr>
              <a:tr h="370840">
                <a:tc>
                  <a:txBody>
                    <a:bodyPr/>
                    <a:lstStyle/>
                    <a:p>
                      <a:r>
                        <a:rPr lang="en-US" sz="1000" b="1"/>
                        <a:t>MIE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Minimum Ignition Energy (MIE) is the lowest energy required to ignite the flammable material in air or oxygen. The lowest value of the Minimum Ignition Energy is found at a certain optimum mixture of fuel and air.</a:t>
                      </a:r>
                    </a:p>
                  </a:txBody>
                  <a:tcPr/>
                </a:tc>
                <a:extLst>
                  <a:ext uri="{0D108BD9-81ED-4DB2-BD59-A6C34878D82A}">
                    <a16:rowId xmlns:a16="http://schemas.microsoft.com/office/drawing/2014/main" val="3239855924"/>
                  </a:ext>
                </a:extLst>
              </a:tr>
              <a:tr h="370840">
                <a:tc>
                  <a:txBody>
                    <a:bodyPr/>
                    <a:lstStyle/>
                    <a:p>
                      <a:r>
                        <a:rPr lang="en-US" sz="1000" b="1"/>
                        <a:t>OEL</a:t>
                      </a:r>
                    </a:p>
                  </a:txBody>
                  <a:tcPr/>
                </a:tc>
                <a:tc>
                  <a:txBody>
                    <a:bodyPr/>
                    <a:lstStyle/>
                    <a:p>
                      <a:r>
                        <a:rPr lang="en-US" sz="1000"/>
                        <a:t>The time-weighted average (TWA) concentration for a normal eight-hour workday and a 40-hour workweek to which nearly all workers can be repeatedly exposed without adverse effect, based on the OSHA PEL, ACGIH TLV-TWA, TERA OARS-WEEL, or consistent value.</a:t>
                      </a:r>
                    </a:p>
                  </a:txBody>
                  <a:tcPr/>
                </a:tc>
                <a:extLst>
                  <a:ext uri="{0D108BD9-81ED-4DB2-BD59-A6C34878D82A}">
                    <a16:rowId xmlns:a16="http://schemas.microsoft.com/office/drawing/2014/main" val="3075354506"/>
                  </a:ext>
                </a:extLst>
              </a:tr>
              <a:tr h="370840">
                <a:tc>
                  <a:txBody>
                    <a:bodyPr/>
                    <a:lstStyle/>
                    <a:p>
                      <a:r>
                        <a:rPr lang="en-US" sz="1000" b="1"/>
                        <a:t>RCL</a:t>
                      </a:r>
                    </a:p>
                  </a:txBody>
                  <a:tcPr/>
                </a:tc>
                <a:tc>
                  <a:txBody>
                    <a:bodyPr/>
                    <a:lstStyle/>
                    <a:p>
                      <a:r>
                        <a:rPr lang="en-US" sz="1000"/>
                        <a:t>The refrigerant concentration limit, in air, determined in accordance with this standard and intended to reduce the risks of acute toxicity, asphyxiation, and flammability hazards in normally occupied, enclosed spaces.</a:t>
                      </a:r>
                    </a:p>
                  </a:txBody>
                  <a:tcPr/>
                </a:tc>
                <a:extLst>
                  <a:ext uri="{0D108BD9-81ED-4DB2-BD59-A6C34878D82A}">
                    <a16:rowId xmlns:a16="http://schemas.microsoft.com/office/drawing/2014/main" val="4047560374"/>
                  </a:ext>
                </a:extLst>
              </a:tr>
              <a:tr h="370840">
                <a:tc>
                  <a:txBody>
                    <a:bodyPr/>
                    <a:lstStyle/>
                    <a:p>
                      <a:r>
                        <a:rPr lang="en-US" sz="1000" b="1"/>
                        <a:t>ATEL</a:t>
                      </a:r>
                    </a:p>
                  </a:txBody>
                  <a:tcPr/>
                </a:tc>
                <a:tc>
                  <a:txBody>
                    <a:bodyPr/>
                    <a:lstStyle/>
                    <a:p>
                      <a:r>
                        <a:rPr lang="en-US" sz="1000"/>
                        <a:t>Acute Toxicity Exposure Limit, a concentration limit intended to reduce the risks of acute toxicity hazards in normally occupied, enclosed spaces</a:t>
                      </a:r>
                    </a:p>
                  </a:txBody>
                  <a:tcPr/>
                </a:tc>
                <a:extLst>
                  <a:ext uri="{0D108BD9-81ED-4DB2-BD59-A6C34878D82A}">
                    <a16:rowId xmlns:a16="http://schemas.microsoft.com/office/drawing/2014/main" val="2277847231"/>
                  </a:ext>
                </a:extLst>
              </a:tr>
              <a:tr h="370840">
                <a:tc>
                  <a:txBody>
                    <a:bodyPr/>
                    <a:lstStyle/>
                    <a:p>
                      <a:r>
                        <a:rPr lang="en-US" sz="1000" b="1"/>
                        <a:t>ODL</a:t>
                      </a:r>
                    </a:p>
                  </a:txBody>
                  <a:tcPr/>
                </a:tc>
                <a:tc>
                  <a:txBody>
                    <a:bodyPr/>
                    <a:lstStyle/>
                    <a:p>
                      <a:r>
                        <a:rPr lang="en-US" sz="1000" dirty="0"/>
                        <a:t>Oxygen Deprivation Limit, the concentration of a refrigerant or other gas that results in insufficient</a:t>
                      </a:r>
                    </a:p>
                    <a:p>
                      <a:r>
                        <a:rPr lang="en-US" sz="1000" dirty="0"/>
                        <a:t>oxygen for normal breathing</a:t>
                      </a:r>
                    </a:p>
                  </a:txBody>
                  <a:tcPr/>
                </a:tc>
                <a:extLst>
                  <a:ext uri="{0D108BD9-81ED-4DB2-BD59-A6C34878D82A}">
                    <a16:rowId xmlns:a16="http://schemas.microsoft.com/office/drawing/2014/main" val="1863424147"/>
                  </a:ext>
                </a:extLst>
              </a:tr>
            </a:tbl>
          </a:graphicData>
        </a:graphic>
      </p:graphicFrame>
    </p:spTree>
    <p:extLst>
      <p:ext uri="{BB962C8B-B14F-4D97-AF65-F5344CB8AC3E}">
        <p14:creationId xmlns:p14="http://schemas.microsoft.com/office/powerpoint/2010/main" val="35973078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A5A164-32FB-3774-0CC7-DC30B1DA78EC}"/>
              </a:ext>
            </a:extLst>
          </p:cNvPr>
          <p:cNvGraphicFramePr/>
          <p:nvPr>
            <p:extLst>
              <p:ext uri="{D42A27DB-BD31-4B8C-83A1-F6EECF244321}">
                <p14:modId xmlns:p14="http://schemas.microsoft.com/office/powerpoint/2010/main" val="3587703407"/>
              </p:ext>
            </p:extLst>
          </p:nvPr>
        </p:nvGraphicFramePr>
        <p:xfrm>
          <a:off x="1736495" y="-225818"/>
          <a:ext cx="4856811" cy="238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93E6570-68A0-BCDF-CC08-0638B8B3A4A5}"/>
              </a:ext>
            </a:extLst>
          </p:cNvPr>
          <p:cNvSpPr>
            <a:spLocks noGrp="1"/>
          </p:cNvSpPr>
          <p:nvPr>
            <p:ph type="title"/>
          </p:nvPr>
        </p:nvSpPr>
        <p:spPr/>
        <p:txBody>
          <a:bodyPr/>
          <a:lstStyle/>
          <a:p>
            <a:r>
              <a:rPr lang="en-US"/>
              <a:t>ASHRAE Standard 34</a:t>
            </a:r>
          </a:p>
        </p:txBody>
      </p:sp>
      <p:sp>
        <p:nvSpPr>
          <p:cNvPr id="12" name="Arrow: Right 11">
            <a:extLst>
              <a:ext uri="{FF2B5EF4-FFF2-40B4-BE49-F238E27FC236}">
                <a16:creationId xmlns:a16="http://schemas.microsoft.com/office/drawing/2014/main" id="{24A100AC-B03E-6B87-DF5F-9D762D8A6D9C}"/>
              </a:ext>
            </a:extLst>
          </p:cNvPr>
          <p:cNvSpPr/>
          <p:nvPr/>
        </p:nvSpPr>
        <p:spPr>
          <a:xfrm>
            <a:off x="2435785" y="4273575"/>
            <a:ext cx="4246381" cy="703536"/>
          </a:xfrm>
          <a:prstGeom prst="rightArrow">
            <a:avLst/>
          </a:prstGeom>
          <a:gradFill flip="none" rotWithShape="1">
            <a:gsLst>
              <a:gs pos="0">
                <a:schemeClr val="accent1">
                  <a:hueOff val="0"/>
                  <a:satOff val="0"/>
                  <a:lumOff val="0"/>
                  <a:alphaOff val="0"/>
                  <a:shade val="51000"/>
                  <a:satMod val="130000"/>
                </a:schemeClr>
              </a:gs>
              <a:gs pos="100000">
                <a:schemeClr val="accent2">
                  <a:lumMod val="75000"/>
                </a:schemeClr>
              </a:gs>
            </a:gsLst>
            <a:lin ang="0" scaled="1"/>
            <a:tileRect/>
          </a:gradFill>
          <a:effectLst>
            <a:outerShdw blurRad="50800" dist="38100" dir="2700000" algn="tl" rotWithShape="0">
              <a:prstClr val="black">
                <a:alpha val="40000"/>
              </a:prstClr>
            </a:outerShdw>
          </a:effectLst>
        </p:spPr>
        <p:txBody>
          <a:bodyPr wrap="square" lIns="91440" tIns="91440" rIns="91440" bIns="91440" rtlCol="0" anchor="ctr">
            <a:noAutofit/>
          </a:bodyPr>
          <a:lstStyle/>
          <a:p>
            <a:pPr algn="ctr">
              <a:spcAft>
                <a:spcPts val="400"/>
              </a:spcAft>
            </a:pPr>
            <a:r>
              <a:rPr lang="en-US" sz="1600" b="1">
                <a:solidFill>
                  <a:schemeClr val="bg1"/>
                </a:solidFill>
              </a:rPr>
              <a:t>Toxicity</a:t>
            </a:r>
          </a:p>
        </p:txBody>
      </p:sp>
      <p:sp>
        <p:nvSpPr>
          <p:cNvPr id="13" name="Arrow: Up 12">
            <a:extLst>
              <a:ext uri="{FF2B5EF4-FFF2-40B4-BE49-F238E27FC236}">
                <a16:creationId xmlns:a16="http://schemas.microsoft.com/office/drawing/2014/main" id="{8645C4E8-64EC-3FCB-A858-402B6A9D64B7}"/>
              </a:ext>
            </a:extLst>
          </p:cNvPr>
          <p:cNvSpPr/>
          <p:nvPr/>
        </p:nvSpPr>
        <p:spPr>
          <a:xfrm>
            <a:off x="1638482" y="1676400"/>
            <a:ext cx="694781" cy="2498724"/>
          </a:xfrm>
          <a:prstGeom prst="upArrow">
            <a:avLst/>
          </a:prstGeom>
          <a:gradFill flip="none" rotWithShape="1">
            <a:gsLst>
              <a:gs pos="0">
                <a:schemeClr val="accent1">
                  <a:hueOff val="0"/>
                  <a:satOff val="0"/>
                  <a:lumOff val="0"/>
                  <a:alphaOff val="0"/>
                  <a:shade val="51000"/>
                  <a:satMod val="130000"/>
                </a:schemeClr>
              </a:gs>
              <a:gs pos="100000">
                <a:srgbClr val="FF0000"/>
              </a:gs>
            </a:gsLst>
            <a:lin ang="16200000" scaled="1"/>
            <a:tileRect/>
          </a:gradFill>
          <a:effectLst>
            <a:outerShdw blurRad="50800" dist="38100" dir="2700000" algn="tl" rotWithShape="0">
              <a:prstClr val="black">
                <a:alpha val="40000"/>
              </a:prstClr>
            </a:outerShdw>
          </a:effectLst>
        </p:spPr>
        <p:txBody>
          <a:bodyPr vert="vert270" wrap="square" lIns="91440" tIns="91440" rIns="91440" bIns="91440" rtlCol="0" anchor="ctr">
            <a:noAutofit/>
          </a:bodyPr>
          <a:lstStyle/>
          <a:p>
            <a:pPr algn="ctr">
              <a:spcAft>
                <a:spcPts val="400"/>
              </a:spcAft>
            </a:pPr>
            <a:r>
              <a:rPr lang="en-US" sz="1600" b="1">
                <a:solidFill>
                  <a:schemeClr val="bg1"/>
                </a:solidFill>
              </a:rPr>
              <a:t>Flammability</a:t>
            </a:r>
          </a:p>
        </p:txBody>
      </p:sp>
      <p:graphicFrame>
        <p:nvGraphicFramePr>
          <p:cNvPr id="3" name="Table 2">
            <a:extLst>
              <a:ext uri="{FF2B5EF4-FFF2-40B4-BE49-F238E27FC236}">
                <a16:creationId xmlns:a16="http://schemas.microsoft.com/office/drawing/2014/main" id="{50FF1EBF-04DC-1837-C7E5-7BC07F2C2D61}"/>
              </a:ext>
            </a:extLst>
          </p:cNvPr>
          <p:cNvGraphicFramePr>
            <a:graphicFrameLocks noGrp="1"/>
          </p:cNvGraphicFramePr>
          <p:nvPr>
            <p:extLst>
              <p:ext uri="{D42A27DB-BD31-4B8C-83A1-F6EECF244321}">
                <p14:modId xmlns:p14="http://schemas.microsoft.com/office/powerpoint/2010/main" val="1783309958"/>
              </p:ext>
            </p:extLst>
          </p:nvPr>
        </p:nvGraphicFramePr>
        <p:xfrm>
          <a:off x="2333263" y="1633984"/>
          <a:ext cx="4187346" cy="2804140"/>
        </p:xfrm>
        <a:graphic>
          <a:graphicData uri="http://schemas.openxmlformats.org/drawingml/2006/table">
            <a:tbl>
              <a:tblPr firstRow="1" bandRow="1"/>
              <a:tblGrid>
                <a:gridCol w="1395782">
                  <a:extLst>
                    <a:ext uri="{9D8B030D-6E8A-4147-A177-3AD203B41FA5}">
                      <a16:colId xmlns:a16="http://schemas.microsoft.com/office/drawing/2014/main" val="20000"/>
                    </a:ext>
                  </a:extLst>
                </a:gridCol>
                <a:gridCol w="1468173">
                  <a:extLst>
                    <a:ext uri="{9D8B030D-6E8A-4147-A177-3AD203B41FA5}">
                      <a16:colId xmlns:a16="http://schemas.microsoft.com/office/drawing/2014/main" val="20001"/>
                    </a:ext>
                  </a:extLst>
                </a:gridCol>
                <a:gridCol w="1323391">
                  <a:extLst>
                    <a:ext uri="{9D8B030D-6E8A-4147-A177-3AD203B41FA5}">
                      <a16:colId xmlns:a16="http://schemas.microsoft.com/office/drawing/2014/main" val="20002"/>
                    </a:ext>
                  </a:extLst>
                </a:gridCol>
              </a:tblGrid>
              <a:tr h="421259">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r>
                        <a:rPr lang="en-US" sz="1050" b="1">
                          <a:latin typeface="Univers" panose="020B0503020202020204" pitchFamily="34" charset="0"/>
                        </a:rPr>
                        <a:t>Class 3</a:t>
                      </a:r>
                      <a:br>
                        <a:rPr lang="en-US" sz="1050">
                          <a:latin typeface="Univers" panose="020B0503020202020204" pitchFamily="34" charset="0"/>
                        </a:rPr>
                      </a:br>
                      <a:r>
                        <a:rPr lang="en-US" sz="1050">
                          <a:latin typeface="Univers" panose="020B0503020202020204" pitchFamily="34" charset="0"/>
                        </a:rPr>
                        <a:t>Higher flammability</a:t>
                      </a:r>
                    </a:p>
                  </a:txBody>
                  <a:tcPr marL="121895" marR="121895" marT="45718" marB="45718" anchor="ctr">
                    <a:lnL w="381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2000" b="1">
                          <a:latin typeface="Univers" panose="020B0503020202020204" pitchFamily="34" charset="0"/>
                        </a:rPr>
                        <a:t>A3</a:t>
                      </a:r>
                    </a:p>
                  </a:txBody>
                  <a:tcPr marL="121895" marR="121895" marT="45718" marB="45718"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9165"/>
                    </a:solid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2000" b="1">
                          <a:latin typeface="Univers" panose="020B0503020202020204" pitchFamily="34" charset="0"/>
                        </a:rPr>
                        <a:t>B3</a:t>
                      </a:r>
                    </a:p>
                  </a:txBody>
                  <a:tcPr marL="121895" marR="121895" marT="45718" marB="45718"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6632"/>
                    </a:solidFill>
                  </a:tcPr>
                </a:tc>
                <a:extLst>
                  <a:ext uri="{0D108BD9-81ED-4DB2-BD59-A6C34878D82A}">
                    <a16:rowId xmlns:a16="http://schemas.microsoft.com/office/drawing/2014/main" val="10000"/>
                  </a:ext>
                </a:extLst>
              </a:tr>
              <a:tr h="451796">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r>
                        <a:rPr lang="en-US" sz="1050" b="1">
                          <a:latin typeface="Univers" panose="020B0503020202020204" pitchFamily="34" charset="0"/>
                        </a:rPr>
                        <a:t>Class 2</a:t>
                      </a:r>
                      <a:br>
                        <a:rPr lang="en-US" sz="1050">
                          <a:latin typeface="Univers" panose="020B0503020202020204" pitchFamily="34" charset="0"/>
                        </a:rPr>
                      </a:br>
                      <a:r>
                        <a:rPr lang="en-US" sz="1050">
                          <a:latin typeface="Univers" panose="020B0503020202020204" pitchFamily="34" charset="0"/>
                        </a:rPr>
                        <a:t>Flammable</a:t>
                      </a:r>
                    </a:p>
                    <a:p>
                      <a:r>
                        <a:rPr lang="en-US" sz="1050">
                          <a:latin typeface="Univers" panose="020B0503020202020204" pitchFamily="34" charset="0"/>
                        </a:rPr>
                        <a:t> </a:t>
                      </a:r>
                    </a:p>
                  </a:txBody>
                  <a:tcPr marL="121895" marR="121895" marT="45718" marB="45718" anchor="ctr">
                    <a:lnL w="381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2000" b="1">
                          <a:latin typeface="Univers" panose="020B0503020202020204" pitchFamily="34" charset="0"/>
                        </a:rPr>
                        <a:t>A2</a:t>
                      </a:r>
                    </a:p>
                  </a:txBody>
                  <a:tcPr marL="121895" marR="121895" marT="45718" marB="45718"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8C5AA"/>
                    </a:solid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2000" b="1">
                          <a:latin typeface="Univers" panose="020B0503020202020204" pitchFamily="34" charset="0"/>
                        </a:rPr>
                        <a:t>B2</a:t>
                      </a:r>
                    </a:p>
                  </a:txBody>
                  <a:tcPr marL="121895" marR="121895" marT="45718" marB="45718"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AC89"/>
                    </a:solidFill>
                  </a:tcPr>
                </a:tc>
                <a:extLst>
                  <a:ext uri="{0D108BD9-81ED-4DB2-BD59-A6C34878D82A}">
                    <a16:rowId xmlns:a16="http://schemas.microsoft.com/office/drawing/2014/main" val="10001"/>
                  </a:ext>
                </a:extLst>
              </a:tr>
              <a:tr h="462303">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r>
                        <a:rPr lang="en-US" sz="1050" b="1">
                          <a:latin typeface="Univers" panose="020B0503020202020204" pitchFamily="34" charset="0"/>
                        </a:rPr>
                        <a:t>Class 2L</a:t>
                      </a:r>
                    </a:p>
                    <a:p>
                      <a:r>
                        <a:rPr lang="en-US" sz="1050">
                          <a:latin typeface="Univers" panose="020B0503020202020204" pitchFamily="34" charset="0"/>
                        </a:rPr>
                        <a:t>Lower flammability</a:t>
                      </a:r>
                    </a:p>
                  </a:txBody>
                  <a:tcPr marL="121895" marR="121895" marT="45718" marB="45718" anchor="ctr">
                    <a:lnL w="381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2000" b="1">
                          <a:latin typeface="Univers" panose="020B0503020202020204" pitchFamily="34" charset="0"/>
                        </a:rPr>
                        <a:t>A2L</a:t>
                      </a:r>
                    </a:p>
                  </a:txBody>
                  <a:tcPr marL="121895" marR="121895" marT="45718" marB="45718"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BDCC8"/>
                    </a:solid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2000" b="1">
                          <a:latin typeface="Univers" panose="020B0503020202020204" pitchFamily="34" charset="0"/>
                        </a:rPr>
                        <a:t>B2L</a:t>
                      </a:r>
                    </a:p>
                  </a:txBody>
                  <a:tcPr marL="121895" marR="121895" marT="45718" marB="45718"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8C5A9"/>
                    </a:solidFill>
                  </a:tcPr>
                </a:tc>
                <a:extLst>
                  <a:ext uri="{0D108BD9-81ED-4DB2-BD59-A6C34878D82A}">
                    <a16:rowId xmlns:a16="http://schemas.microsoft.com/office/drawing/2014/main" val="10002"/>
                  </a:ext>
                </a:extLst>
              </a:tr>
              <a:tr h="430782">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r>
                        <a:rPr lang="en-US" sz="1050" b="1">
                          <a:latin typeface="Univers" panose="020B0503020202020204" pitchFamily="34" charset="0"/>
                        </a:rPr>
                        <a:t>Class 1</a:t>
                      </a:r>
                      <a:br>
                        <a:rPr lang="en-US" sz="1050">
                          <a:latin typeface="Univers" panose="020B0503020202020204" pitchFamily="34" charset="0"/>
                        </a:rPr>
                      </a:br>
                      <a:r>
                        <a:rPr lang="en-US" sz="1050">
                          <a:latin typeface="Univers" panose="020B0503020202020204" pitchFamily="34" charset="0"/>
                        </a:rPr>
                        <a:t>No flame</a:t>
                      </a:r>
                      <a:r>
                        <a:rPr lang="en-US" sz="1050" baseline="0">
                          <a:latin typeface="Univers" panose="020B0503020202020204" pitchFamily="34" charset="0"/>
                        </a:rPr>
                        <a:t> propagation</a:t>
                      </a:r>
                      <a:endParaRPr lang="en-US" sz="1050">
                        <a:latin typeface="Univers" panose="020B0503020202020204" pitchFamily="34" charset="0"/>
                      </a:endParaRPr>
                    </a:p>
                  </a:txBody>
                  <a:tcPr marL="121895" marR="121895" marT="45718" marB="45718" anchor="ctr">
                    <a:lnL w="381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2000" b="1">
                          <a:latin typeface="Univers" panose="020B0503020202020204" pitchFamily="34" charset="0"/>
                        </a:rPr>
                        <a:t>A1</a:t>
                      </a:r>
                    </a:p>
                  </a:txBody>
                  <a:tcPr marL="121895" marR="121895" marT="45718" marB="45718"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CE9DB"/>
                    </a:solid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2000" b="1">
                          <a:latin typeface="Univers" panose="020B0503020202020204" pitchFamily="34" charset="0"/>
                        </a:rPr>
                        <a:t>B1</a:t>
                      </a:r>
                    </a:p>
                  </a:txBody>
                  <a:tcPr marL="121895" marR="121895" marT="45718" marB="45718"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CDBC8"/>
                    </a:solidFill>
                  </a:tcPr>
                </a:tc>
                <a:extLst>
                  <a:ext uri="{0D108BD9-81ED-4DB2-BD59-A6C34878D82A}">
                    <a16:rowId xmlns:a16="http://schemas.microsoft.com/office/drawing/2014/main" val="10003"/>
                  </a:ext>
                </a:extLst>
              </a:tr>
              <a:tr h="332014">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endParaRPr lang="en-US" sz="1800"/>
                    </a:p>
                  </a:txBody>
                  <a:tcPr marL="121895" marR="121895" marT="45718" marB="45718"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1400" b="0">
                          <a:latin typeface="Univers" panose="020B0503020202020204" pitchFamily="34" charset="0"/>
                        </a:rPr>
                        <a:t>Lower Toxicity</a:t>
                      </a:r>
                    </a:p>
                  </a:txBody>
                  <a:tcPr marL="121895" marR="121895" marT="45718" marB="45718"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rial"/>
                        </a:defRPr>
                      </a:lvl1pPr>
                      <a:lvl2pPr marL="388620" algn="l" defTabSz="777240" rtl="0" eaLnBrk="1" latinLnBrk="0" hangingPunct="1">
                        <a:defRPr sz="1530" kern="1200">
                          <a:solidFill>
                            <a:schemeClr val="tx1"/>
                          </a:solidFill>
                          <a:latin typeface="Arial"/>
                        </a:defRPr>
                      </a:lvl2pPr>
                      <a:lvl3pPr marL="777240" algn="l" defTabSz="777240" rtl="0" eaLnBrk="1" latinLnBrk="0" hangingPunct="1">
                        <a:defRPr sz="1530" kern="1200">
                          <a:solidFill>
                            <a:schemeClr val="tx1"/>
                          </a:solidFill>
                          <a:latin typeface="Arial"/>
                        </a:defRPr>
                      </a:lvl3pPr>
                      <a:lvl4pPr marL="1165860" algn="l" defTabSz="777240" rtl="0" eaLnBrk="1" latinLnBrk="0" hangingPunct="1">
                        <a:defRPr sz="1530" kern="1200">
                          <a:solidFill>
                            <a:schemeClr val="tx1"/>
                          </a:solidFill>
                          <a:latin typeface="Arial"/>
                        </a:defRPr>
                      </a:lvl4pPr>
                      <a:lvl5pPr marL="1554480" algn="l" defTabSz="777240" rtl="0" eaLnBrk="1" latinLnBrk="0" hangingPunct="1">
                        <a:defRPr sz="1530" kern="1200">
                          <a:solidFill>
                            <a:schemeClr val="tx1"/>
                          </a:solidFill>
                          <a:latin typeface="Arial"/>
                        </a:defRPr>
                      </a:lvl5pPr>
                      <a:lvl6pPr marL="1943100" algn="l" defTabSz="777240" rtl="0" eaLnBrk="1" latinLnBrk="0" hangingPunct="1">
                        <a:defRPr sz="1530" kern="1200">
                          <a:solidFill>
                            <a:schemeClr val="tx1"/>
                          </a:solidFill>
                          <a:latin typeface="Arial"/>
                        </a:defRPr>
                      </a:lvl6pPr>
                      <a:lvl7pPr marL="2331720" algn="l" defTabSz="777240" rtl="0" eaLnBrk="1" latinLnBrk="0" hangingPunct="1">
                        <a:defRPr sz="1530" kern="1200">
                          <a:solidFill>
                            <a:schemeClr val="tx1"/>
                          </a:solidFill>
                          <a:latin typeface="Arial"/>
                        </a:defRPr>
                      </a:lvl7pPr>
                      <a:lvl8pPr marL="2720340" algn="l" defTabSz="777240" rtl="0" eaLnBrk="1" latinLnBrk="0" hangingPunct="1">
                        <a:defRPr sz="1530" kern="1200">
                          <a:solidFill>
                            <a:schemeClr val="tx1"/>
                          </a:solidFill>
                          <a:latin typeface="Arial"/>
                        </a:defRPr>
                      </a:lvl8pPr>
                      <a:lvl9pPr marL="3108960" algn="l" defTabSz="777240" rtl="0" eaLnBrk="1" latinLnBrk="0" hangingPunct="1">
                        <a:defRPr sz="1530" kern="1200">
                          <a:solidFill>
                            <a:schemeClr val="tx1"/>
                          </a:solidFill>
                          <a:latin typeface="Arial"/>
                        </a:defRPr>
                      </a:lvl9pPr>
                    </a:lstStyle>
                    <a:p>
                      <a:pPr algn="ctr"/>
                      <a:r>
                        <a:rPr lang="en-US" sz="1400" b="0" dirty="0">
                          <a:latin typeface="Univers" panose="020B0503020202020204" pitchFamily="34" charset="0"/>
                        </a:rPr>
                        <a:t>Higher Toxicity</a:t>
                      </a:r>
                    </a:p>
                  </a:txBody>
                  <a:tcPr marL="121895" marR="121895" marT="45718" marB="45718"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87726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4F24-3B5C-48DB-A4B4-30CECC24FEED}"/>
              </a:ext>
            </a:extLst>
          </p:cNvPr>
          <p:cNvSpPr>
            <a:spLocks noGrp="1"/>
          </p:cNvSpPr>
          <p:nvPr>
            <p:ph type="title"/>
          </p:nvPr>
        </p:nvSpPr>
        <p:spPr/>
        <p:txBody>
          <a:bodyPr>
            <a:normAutofit/>
          </a:bodyPr>
          <a:lstStyle/>
          <a:p>
            <a:r>
              <a:rPr lang="en-US"/>
              <a:t>ASHRAE Standard 34 Basics: RCL</a:t>
            </a:r>
            <a:endParaRPr lang="en-US" b="0"/>
          </a:p>
        </p:txBody>
      </p:sp>
      <p:sp>
        <p:nvSpPr>
          <p:cNvPr id="6" name="Content Placeholder 5">
            <a:extLst>
              <a:ext uri="{FF2B5EF4-FFF2-40B4-BE49-F238E27FC236}">
                <a16:creationId xmlns:a16="http://schemas.microsoft.com/office/drawing/2014/main" id="{6D2BE97B-C492-36A4-76DB-F9887D41F506}"/>
              </a:ext>
            </a:extLst>
          </p:cNvPr>
          <p:cNvSpPr>
            <a:spLocks noGrp="1"/>
          </p:cNvSpPr>
          <p:nvPr>
            <p:ph sz="quarter" idx="10"/>
          </p:nvPr>
        </p:nvSpPr>
        <p:spPr>
          <a:xfrm>
            <a:off x="212176" y="640855"/>
            <a:ext cx="8699488" cy="314349"/>
          </a:xfrm>
        </p:spPr>
        <p:txBody>
          <a:bodyPr/>
          <a:lstStyle/>
          <a:p>
            <a:r>
              <a:rPr lang="en-US"/>
              <a:t>Refrigerant Concentration Limit</a:t>
            </a:r>
          </a:p>
        </p:txBody>
      </p:sp>
      <p:sp>
        <p:nvSpPr>
          <p:cNvPr id="8" name="Content Placeholder 7">
            <a:extLst>
              <a:ext uri="{FF2B5EF4-FFF2-40B4-BE49-F238E27FC236}">
                <a16:creationId xmlns:a16="http://schemas.microsoft.com/office/drawing/2014/main" id="{F539ABE8-891B-9342-2E2D-9AD5C53E479C}"/>
              </a:ext>
            </a:extLst>
          </p:cNvPr>
          <p:cNvSpPr>
            <a:spLocks noGrp="1"/>
          </p:cNvSpPr>
          <p:nvPr>
            <p:ph sz="quarter" idx="18"/>
          </p:nvPr>
        </p:nvSpPr>
        <p:spPr>
          <a:xfrm>
            <a:off x="221884" y="955204"/>
            <a:ext cx="4768060" cy="3561707"/>
          </a:xfrm>
        </p:spPr>
        <p:txBody>
          <a:bodyPr/>
          <a:lstStyle/>
          <a:p>
            <a:pPr marL="0" indent="0">
              <a:buNone/>
            </a:pPr>
            <a:r>
              <a:rPr lang="en-US"/>
              <a:t>Establishes maximum allowable concentration of refrigerant based on worst case (lowest value) of:</a:t>
            </a:r>
          </a:p>
          <a:p>
            <a:r>
              <a:rPr lang="en-US" u="sng"/>
              <a:t>Flammability risk: FCL </a:t>
            </a:r>
          </a:p>
          <a:p>
            <a:pPr lvl="2"/>
            <a:r>
              <a:rPr lang="en-US"/>
              <a:t>With factor of safety, FCL = 25% of LFL</a:t>
            </a:r>
          </a:p>
          <a:p>
            <a:r>
              <a:rPr lang="en-US" u="sng"/>
              <a:t>Acute toxicity risk: ATEL</a:t>
            </a:r>
            <a:r>
              <a:rPr lang="en-US"/>
              <a:t>, worst case of:</a:t>
            </a:r>
          </a:p>
          <a:p>
            <a:pPr lvl="2"/>
            <a:r>
              <a:rPr lang="en-US"/>
              <a:t>Mortality</a:t>
            </a:r>
          </a:p>
          <a:p>
            <a:pPr lvl="2"/>
            <a:r>
              <a:rPr lang="en-US"/>
              <a:t>Cardiac sensitization</a:t>
            </a:r>
          </a:p>
          <a:p>
            <a:pPr lvl="2"/>
            <a:r>
              <a:rPr lang="en-US"/>
              <a:t>Anesthetic or central nervous system effects</a:t>
            </a:r>
          </a:p>
          <a:p>
            <a:pPr lvl="2"/>
            <a:r>
              <a:rPr lang="en-US"/>
              <a:t>Other escape impairing effects and permanent injury</a:t>
            </a:r>
          </a:p>
          <a:p>
            <a:r>
              <a:rPr lang="en-US" u="sng"/>
              <a:t>Asphyxiation risk: ODL</a:t>
            </a:r>
          </a:p>
          <a:p>
            <a:pPr lvl="2"/>
            <a:r>
              <a:rPr lang="en-US"/>
              <a:t>Oxygen deprivation limit</a:t>
            </a:r>
          </a:p>
        </p:txBody>
      </p:sp>
      <p:sp>
        <p:nvSpPr>
          <p:cNvPr id="19" name="Footer Placeholder 4">
            <a:extLst>
              <a:ext uri="{FF2B5EF4-FFF2-40B4-BE49-F238E27FC236}">
                <a16:creationId xmlns:a16="http://schemas.microsoft.com/office/drawing/2014/main" id="{119A4585-036C-1542-BE81-F9796F54C3FC}"/>
              </a:ext>
            </a:extLst>
          </p:cNvPr>
          <p:cNvSpPr>
            <a:spLocks noGrp="1"/>
          </p:cNvSpPr>
          <p:nvPr>
            <p:ph type="ftr" sz="quarter" idx="3"/>
          </p:nvPr>
        </p:nvSpPr>
        <p:spPr>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graphicFrame>
        <p:nvGraphicFramePr>
          <p:cNvPr id="7" name="Diagram 6">
            <a:extLst>
              <a:ext uri="{FF2B5EF4-FFF2-40B4-BE49-F238E27FC236}">
                <a16:creationId xmlns:a16="http://schemas.microsoft.com/office/drawing/2014/main" id="{C80E70EB-7AA2-2FF4-1085-98D5268ED520}"/>
              </a:ext>
            </a:extLst>
          </p:cNvPr>
          <p:cNvGraphicFramePr/>
          <p:nvPr>
            <p:extLst>
              <p:ext uri="{D42A27DB-BD31-4B8C-83A1-F6EECF244321}">
                <p14:modId xmlns:p14="http://schemas.microsoft.com/office/powerpoint/2010/main" val="1904218480"/>
              </p:ext>
            </p:extLst>
          </p:nvPr>
        </p:nvGraphicFramePr>
        <p:xfrm>
          <a:off x="4285208" y="798029"/>
          <a:ext cx="4768060" cy="3573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40072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E5697-32E9-EEB8-2E63-F1CD85E708C0}"/>
              </a:ext>
            </a:extLst>
          </p:cNvPr>
          <p:cNvSpPr>
            <a:spLocks noGrp="1"/>
          </p:cNvSpPr>
          <p:nvPr>
            <p:ph type="title"/>
          </p:nvPr>
        </p:nvSpPr>
        <p:spPr/>
        <p:txBody>
          <a:bodyPr/>
          <a:lstStyle/>
          <a:p>
            <a:r>
              <a:rPr lang="en-US"/>
              <a:t>A2L Refrigerants – How Flammable Are They?</a:t>
            </a:r>
          </a:p>
        </p:txBody>
      </p:sp>
      <p:sp>
        <p:nvSpPr>
          <p:cNvPr id="5" name="Content Placeholder 4">
            <a:extLst>
              <a:ext uri="{FF2B5EF4-FFF2-40B4-BE49-F238E27FC236}">
                <a16:creationId xmlns:a16="http://schemas.microsoft.com/office/drawing/2014/main" id="{297BEB01-79E8-1D23-074E-6C4A89913B22}"/>
              </a:ext>
            </a:extLst>
          </p:cNvPr>
          <p:cNvSpPr>
            <a:spLocks noGrp="1"/>
          </p:cNvSpPr>
          <p:nvPr>
            <p:ph sz="quarter" idx="10"/>
          </p:nvPr>
        </p:nvSpPr>
        <p:spPr>
          <a:xfrm>
            <a:off x="3278346" y="749126"/>
            <a:ext cx="2770735" cy="387179"/>
          </a:xfrm>
        </p:spPr>
        <p:txBody>
          <a:bodyPr anchor="ctr"/>
          <a:lstStyle/>
          <a:p>
            <a:r>
              <a:rPr lang="en-US"/>
              <a:t>More difficult to ignite / higher concentration required </a:t>
            </a:r>
          </a:p>
        </p:txBody>
      </p:sp>
      <p:pic>
        <p:nvPicPr>
          <p:cNvPr id="9" name="Content Placeholder 8">
            <a:extLst>
              <a:ext uri="{FF2B5EF4-FFF2-40B4-BE49-F238E27FC236}">
                <a16:creationId xmlns:a16="http://schemas.microsoft.com/office/drawing/2014/main" id="{C07BB37F-D51D-3920-A980-1152D552ACF0}"/>
              </a:ext>
            </a:extLst>
          </p:cNvPr>
          <p:cNvPicPr>
            <a:picLocks noGrp="1" noChangeAspect="1"/>
          </p:cNvPicPr>
          <p:nvPr>
            <p:ph sz="quarter" idx="17"/>
          </p:nvPr>
        </p:nvPicPr>
        <p:blipFill>
          <a:blip r:embed="rId3"/>
          <a:stretch>
            <a:fillRect/>
          </a:stretch>
        </p:blipFill>
        <p:spPr>
          <a:xfrm>
            <a:off x="6248207" y="1735420"/>
            <a:ext cx="2770188" cy="2233329"/>
          </a:xfrm>
          <a:prstGeom prst="rect">
            <a:avLst/>
          </a:prstGeom>
        </p:spPr>
      </p:pic>
      <p:sp>
        <p:nvSpPr>
          <p:cNvPr id="7" name="Content Placeholder 6">
            <a:extLst>
              <a:ext uri="{FF2B5EF4-FFF2-40B4-BE49-F238E27FC236}">
                <a16:creationId xmlns:a16="http://schemas.microsoft.com/office/drawing/2014/main" id="{656894F4-B668-4DA5-3B22-55B2DF445B8F}"/>
              </a:ext>
            </a:extLst>
          </p:cNvPr>
          <p:cNvSpPr>
            <a:spLocks noGrp="1"/>
          </p:cNvSpPr>
          <p:nvPr>
            <p:ph sz="quarter" idx="18"/>
          </p:nvPr>
        </p:nvSpPr>
        <p:spPr>
          <a:xfrm>
            <a:off x="6346572" y="749127"/>
            <a:ext cx="2770735" cy="387179"/>
          </a:xfrm>
        </p:spPr>
        <p:txBody>
          <a:bodyPr anchor="ctr"/>
          <a:lstStyle/>
          <a:p>
            <a:r>
              <a:rPr lang="en-US"/>
              <a:t>Relatively lower burning velocity &amp; heat generation</a:t>
            </a:r>
          </a:p>
        </p:txBody>
      </p:sp>
      <p:pic>
        <p:nvPicPr>
          <p:cNvPr id="10" name="Content Placeholder 9">
            <a:extLst>
              <a:ext uri="{FF2B5EF4-FFF2-40B4-BE49-F238E27FC236}">
                <a16:creationId xmlns:a16="http://schemas.microsoft.com/office/drawing/2014/main" id="{48C6BFFE-D19B-7A8D-86ED-8D541FADE3E8}"/>
              </a:ext>
            </a:extLst>
          </p:cNvPr>
          <p:cNvPicPr>
            <a:picLocks noGrp="1" noChangeAspect="1"/>
          </p:cNvPicPr>
          <p:nvPr>
            <p:ph sz="quarter" idx="19"/>
          </p:nvPr>
        </p:nvPicPr>
        <p:blipFill>
          <a:blip r:embed="rId4"/>
          <a:stretch>
            <a:fillRect/>
          </a:stretch>
        </p:blipFill>
        <p:spPr>
          <a:xfrm>
            <a:off x="3197225" y="1593460"/>
            <a:ext cx="2771775" cy="2353454"/>
          </a:xfrm>
          <a:prstGeom prst="rect">
            <a:avLst/>
          </a:prstGeom>
        </p:spPr>
      </p:pic>
      <p:sp>
        <p:nvSpPr>
          <p:cNvPr id="11" name="Content Placeholder 5">
            <a:extLst>
              <a:ext uri="{FF2B5EF4-FFF2-40B4-BE49-F238E27FC236}">
                <a16:creationId xmlns:a16="http://schemas.microsoft.com/office/drawing/2014/main" id="{C9CE9227-662D-8622-62C3-40331961F8D8}"/>
              </a:ext>
            </a:extLst>
          </p:cNvPr>
          <p:cNvSpPr txBox="1">
            <a:spLocks/>
          </p:cNvSpPr>
          <p:nvPr/>
        </p:nvSpPr>
        <p:spPr>
          <a:xfrm>
            <a:off x="221884" y="1165978"/>
            <a:ext cx="2873037" cy="3445779"/>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chemeClr val="tx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4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4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555555"/>
                </a:solidFill>
              </a:rPr>
              <a:t>Burning Velocity (S</a:t>
            </a:r>
            <a:r>
              <a:rPr lang="en-US" baseline="-25000">
                <a:solidFill>
                  <a:srgbClr val="555555"/>
                </a:solidFill>
              </a:rPr>
              <a:t>u</a:t>
            </a:r>
            <a:r>
              <a:rPr lang="en-US">
                <a:solidFill>
                  <a:srgbClr val="555555"/>
                </a:solidFill>
              </a:rPr>
              <a:t>)</a:t>
            </a:r>
          </a:p>
          <a:p>
            <a:pPr lvl="2"/>
            <a:r>
              <a:rPr lang="en-US"/>
              <a:t>How fast does a flame propagate (&lt;</a:t>
            </a:r>
            <a:r>
              <a:rPr lang="en-US" dirty="0"/>
              <a:t> </a:t>
            </a:r>
            <a:r>
              <a:rPr lang="en-US"/>
              <a:t>0.1 m/s)</a:t>
            </a:r>
          </a:p>
          <a:p>
            <a:r>
              <a:rPr lang="en-US">
                <a:solidFill>
                  <a:srgbClr val="555555"/>
                </a:solidFill>
              </a:rPr>
              <a:t>Heat of combustion (HOC)</a:t>
            </a:r>
          </a:p>
          <a:p>
            <a:pPr lvl="2"/>
            <a:r>
              <a:rPr lang="en-US"/>
              <a:t>How much energy is released by burning (&lt; 1900 kJ/kg)</a:t>
            </a:r>
          </a:p>
          <a:p>
            <a:r>
              <a:rPr lang="en-US">
                <a:solidFill>
                  <a:srgbClr val="555555"/>
                </a:solidFill>
              </a:rPr>
              <a:t>Lower Flammability Limit (LFL)</a:t>
            </a:r>
          </a:p>
          <a:p>
            <a:pPr lvl="2"/>
            <a:r>
              <a:rPr lang="en-US"/>
              <a:t>What is the concentration required to burn (&gt; 0.1 kg/m</a:t>
            </a:r>
            <a:r>
              <a:rPr lang="en-US" baseline="30000"/>
              <a:t>3</a:t>
            </a:r>
            <a:r>
              <a:rPr lang="en-US"/>
              <a:t>)</a:t>
            </a:r>
          </a:p>
        </p:txBody>
      </p:sp>
      <p:sp>
        <p:nvSpPr>
          <p:cNvPr id="14" name="Content Placeholder 6">
            <a:extLst>
              <a:ext uri="{FF2B5EF4-FFF2-40B4-BE49-F238E27FC236}">
                <a16:creationId xmlns:a16="http://schemas.microsoft.com/office/drawing/2014/main" id="{611CEBD4-E69F-6CCE-0B9F-C2C74E1DB277}"/>
              </a:ext>
            </a:extLst>
          </p:cNvPr>
          <p:cNvSpPr txBox="1">
            <a:spLocks/>
          </p:cNvSpPr>
          <p:nvPr/>
        </p:nvSpPr>
        <p:spPr>
          <a:xfrm>
            <a:off x="221884" y="749125"/>
            <a:ext cx="2770735" cy="387179"/>
          </a:xfrm>
          <a:prstGeom prst="rect">
            <a:avLst/>
          </a:prstGeom>
        </p:spPr>
        <p:txBody>
          <a:bodyPr vert="horz" lIns="91440" tIns="45720" rIns="91440" bIns="45720" rtlCol="0" anchor="ctr">
            <a:noAutofit/>
          </a:bodyPr>
          <a:lst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chemeClr val="tx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4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4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A2Ls have ‘lower flammability’</a:t>
            </a:r>
          </a:p>
        </p:txBody>
      </p:sp>
    </p:spTree>
    <p:extLst>
      <p:ext uri="{BB962C8B-B14F-4D97-AF65-F5344CB8AC3E}">
        <p14:creationId xmlns:p14="http://schemas.microsoft.com/office/powerpoint/2010/main" val="37579027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D021-4F38-4C3C-93C9-DE6330E5BCA1}"/>
              </a:ext>
            </a:extLst>
          </p:cNvPr>
          <p:cNvSpPr>
            <a:spLocks noGrp="1"/>
          </p:cNvSpPr>
          <p:nvPr>
            <p:ph type="title"/>
          </p:nvPr>
        </p:nvSpPr>
        <p:spPr/>
        <p:txBody>
          <a:bodyPr spcFirstLastPara="1" wrap="square" lIns="68580" tIns="34290" rIns="68580" bIns="34290" anchor="ctr" anchorCtr="0">
            <a:noAutofit/>
          </a:bodyPr>
          <a:lstStyle/>
          <a:p>
            <a:r>
              <a:rPr lang="en-US">
                <a:latin typeface="+mj-lt"/>
                <a:cs typeface="Helvetica"/>
              </a:rPr>
              <a:t>‘New’ and Legacy Refrigerant Properties</a:t>
            </a:r>
            <a:endParaRPr lang="en-US" b="0">
              <a:latin typeface="+mj-lt"/>
              <a:cs typeface="Helvetica"/>
            </a:endParaRPr>
          </a:p>
        </p:txBody>
      </p:sp>
      <p:sp>
        <p:nvSpPr>
          <p:cNvPr id="16" name="TextBox 15">
            <a:extLst>
              <a:ext uri="{FF2B5EF4-FFF2-40B4-BE49-F238E27FC236}">
                <a16:creationId xmlns:a16="http://schemas.microsoft.com/office/drawing/2014/main" id="{D12EE6E6-29DE-4415-B654-DBE951F19310}"/>
              </a:ext>
            </a:extLst>
          </p:cNvPr>
          <p:cNvSpPr txBox="1"/>
          <p:nvPr/>
        </p:nvSpPr>
        <p:spPr>
          <a:xfrm>
            <a:off x="751680" y="4220474"/>
            <a:ext cx="7777956" cy="261610"/>
          </a:xfrm>
          <a:prstGeom prst="rect">
            <a:avLst/>
          </a:prstGeom>
          <a:noFill/>
        </p:spPr>
        <p:txBody>
          <a:bodyPr wrap="square" rtlCol="0">
            <a:spAutoFit/>
          </a:bodyPr>
          <a:lstStyle/>
          <a:p>
            <a:pPr algn="just"/>
            <a:r>
              <a:rPr lang="en-US" sz="1100" i="1" dirty="0">
                <a:solidFill>
                  <a:srgbClr val="555555"/>
                </a:solidFill>
                <a:cs typeface="Helvetica" panose="020B0604020202020204" pitchFamily="34" charset="0"/>
              </a:rPr>
              <a:t>*Note: ASHRAE 34 previously listed an RCL of 49 but that value was later updated in Addendum “a” of Standard 34-2022.  </a:t>
            </a:r>
          </a:p>
        </p:txBody>
      </p:sp>
      <p:sp>
        <p:nvSpPr>
          <p:cNvPr id="22" name="Footer Placeholder 4">
            <a:extLst>
              <a:ext uri="{FF2B5EF4-FFF2-40B4-BE49-F238E27FC236}">
                <a16:creationId xmlns:a16="http://schemas.microsoft.com/office/drawing/2014/main" id="{A22F6597-777E-464A-804D-6A91C533F469}"/>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graphicFrame>
        <p:nvGraphicFramePr>
          <p:cNvPr id="4" name="Table 3">
            <a:extLst>
              <a:ext uri="{FF2B5EF4-FFF2-40B4-BE49-F238E27FC236}">
                <a16:creationId xmlns:a16="http://schemas.microsoft.com/office/drawing/2014/main" id="{E5D6CA0F-DAD5-51A0-5B6A-8C61B595C334}"/>
              </a:ext>
            </a:extLst>
          </p:cNvPr>
          <p:cNvGraphicFramePr>
            <a:graphicFrameLocks noGrp="1"/>
          </p:cNvGraphicFramePr>
          <p:nvPr>
            <p:extLst>
              <p:ext uri="{D42A27DB-BD31-4B8C-83A1-F6EECF244321}">
                <p14:modId xmlns:p14="http://schemas.microsoft.com/office/powerpoint/2010/main" val="581077935"/>
              </p:ext>
            </p:extLst>
          </p:nvPr>
        </p:nvGraphicFramePr>
        <p:xfrm>
          <a:off x="751680" y="888364"/>
          <a:ext cx="7777956" cy="3276439"/>
        </p:xfrm>
        <a:graphic>
          <a:graphicData uri="http://schemas.openxmlformats.org/drawingml/2006/table">
            <a:tbl>
              <a:tblPr/>
              <a:tblGrid>
                <a:gridCol w="939225">
                  <a:extLst>
                    <a:ext uri="{9D8B030D-6E8A-4147-A177-3AD203B41FA5}">
                      <a16:colId xmlns:a16="http://schemas.microsoft.com/office/drawing/2014/main" val="2944578307"/>
                    </a:ext>
                  </a:extLst>
                </a:gridCol>
                <a:gridCol w="983251">
                  <a:extLst>
                    <a:ext uri="{9D8B030D-6E8A-4147-A177-3AD203B41FA5}">
                      <a16:colId xmlns:a16="http://schemas.microsoft.com/office/drawing/2014/main" val="1001431781"/>
                    </a:ext>
                  </a:extLst>
                </a:gridCol>
                <a:gridCol w="748445">
                  <a:extLst>
                    <a:ext uri="{9D8B030D-6E8A-4147-A177-3AD203B41FA5}">
                      <a16:colId xmlns:a16="http://schemas.microsoft.com/office/drawing/2014/main" val="325493448"/>
                    </a:ext>
                  </a:extLst>
                </a:gridCol>
                <a:gridCol w="763120">
                  <a:extLst>
                    <a:ext uri="{9D8B030D-6E8A-4147-A177-3AD203B41FA5}">
                      <a16:colId xmlns:a16="http://schemas.microsoft.com/office/drawing/2014/main" val="232592536"/>
                    </a:ext>
                  </a:extLst>
                </a:gridCol>
                <a:gridCol w="2494816">
                  <a:extLst>
                    <a:ext uri="{9D8B030D-6E8A-4147-A177-3AD203B41FA5}">
                      <a16:colId xmlns:a16="http://schemas.microsoft.com/office/drawing/2014/main" val="560174264"/>
                    </a:ext>
                  </a:extLst>
                </a:gridCol>
                <a:gridCol w="909874">
                  <a:extLst>
                    <a:ext uri="{9D8B030D-6E8A-4147-A177-3AD203B41FA5}">
                      <a16:colId xmlns:a16="http://schemas.microsoft.com/office/drawing/2014/main" val="3762189513"/>
                    </a:ext>
                  </a:extLst>
                </a:gridCol>
                <a:gridCol w="939225">
                  <a:extLst>
                    <a:ext uri="{9D8B030D-6E8A-4147-A177-3AD203B41FA5}">
                      <a16:colId xmlns:a16="http://schemas.microsoft.com/office/drawing/2014/main" val="2500754251"/>
                    </a:ext>
                  </a:extLst>
                </a:gridCol>
              </a:tblGrid>
              <a:tr h="625024">
                <a:tc>
                  <a:txBody>
                    <a:bodyPr/>
                    <a:lstStyle/>
                    <a:p>
                      <a:pPr algn="ctr" rtl="0" fontAlgn="ctr"/>
                      <a:r>
                        <a:rPr lang="en-US" sz="1100" b="1" i="0" u="none" strike="noStrike">
                          <a:solidFill>
                            <a:srgbClr val="FFFFFF"/>
                          </a:solidFill>
                          <a:effectLst/>
                          <a:latin typeface="Calibri" panose="020F0502020204030204" pitchFamily="34" charset="0"/>
                        </a:rPr>
                        <a:t>Refrigerant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100" b="1" i="0" u="none" strike="noStrike">
                          <a:solidFill>
                            <a:srgbClr val="FFFFFF"/>
                          </a:solidFill>
                          <a:effectLst/>
                          <a:latin typeface="Calibri" panose="020F0502020204030204" pitchFamily="34" charset="0"/>
                        </a:rPr>
                        <a:t>ASHRAE 34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100" b="1" i="0" u="none" strike="noStrike">
                          <a:solidFill>
                            <a:srgbClr val="FFFFFF"/>
                          </a:solidFill>
                          <a:effectLst/>
                          <a:latin typeface="Calibri" panose="020F0502020204030204" pitchFamily="34" charset="0"/>
                        </a:rPr>
                        <a:t>GWP100 (AR4)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100" b="1" i="0" u="none" strike="noStrike">
                          <a:solidFill>
                            <a:srgbClr val="FFFFFF"/>
                          </a:solidFill>
                          <a:effectLst/>
                          <a:latin typeface="Calibri" panose="020F0502020204030204" pitchFamily="34" charset="0"/>
                        </a:rPr>
                        <a:t>RCL</a:t>
                      </a:r>
                    </a:p>
                    <a:p>
                      <a:pPr algn="ctr" rtl="0" fontAlgn="ctr"/>
                      <a:r>
                        <a:rPr lang="en-US" sz="1100" b="1" i="0" u="none" strike="noStrike">
                          <a:solidFill>
                            <a:srgbClr val="FFFFFF"/>
                          </a:solidFill>
                          <a:effectLst/>
                          <a:latin typeface="Calibri" panose="020F0502020204030204" pitchFamily="34" charset="0"/>
                        </a:rPr>
                        <a:t>(g/m³)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100" b="1" i="0" u="none" strike="noStrike">
                          <a:solidFill>
                            <a:srgbClr val="FFFFFF"/>
                          </a:solidFill>
                          <a:effectLst/>
                          <a:latin typeface="Calibri" panose="020F0502020204030204" pitchFamily="34" charset="0"/>
                        </a:rPr>
                        <a:t>Composition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100" b="1" i="0" u="none" strike="noStrike">
                          <a:solidFill>
                            <a:srgbClr val="FFFFFF"/>
                          </a:solidFill>
                          <a:effectLst/>
                          <a:latin typeface="Calibri" panose="020F0502020204030204" pitchFamily="34" charset="0"/>
                        </a:rPr>
                        <a:t>Efficiency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100" b="1" i="0" u="none" strike="noStrike">
                          <a:solidFill>
                            <a:srgbClr val="FFFFFF"/>
                          </a:solidFill>
                          <a:effectLst/>
                          <a:latin typeface="Calibri" panose="020F0502020204030204" pitchFamily="34" charset="0"/>
                        </a:rPr>
                        <a:t>Capacity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43433663"/>
                  </a:ext>
                </a:extLst>
              </a:tr>
              <a:tr h="203955">
                <a:tc gridSpan="7">
                  <a:txBody>
                    <a:bodyPr/>
                    <a:lstStyle/>
                    <a:p>
                      <a:pPr algn="l" rtl="0" fontAlgn="ctr"/>
                      <a:r>
                        <a:rPr lang="en-US" sz="1100" b="1" i="0" u="none" strike="noStrike">
                          <a:solidFill>
                            <a:srgbClr val="FFFFFF"/>
                          </a:solidFill>
                          <a:effectLst/>
                          <a:latin typeface="Calibri" panose="020F0502020204030204" pitchFamily="34" charset="0"/>
                        </a:rPr>
                        <a:t>R-410A Substitutes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3616281"/>
                  </a:ext>
                </a:extLst>
              </a:tr>
              <a:tr h="203955">
                <a:tc>
                  <a:txBody>
                    <a:bodyPr/>
                    <a:lstStyle/>
                    <a:p>
                      <a:pPr algn="l" rtl="0" fontAlgn="b"/>
                      <a:r>
                        <a:rPr lang="en-US" sz="1100" b="0" i="0" u="none" strike="noStrike">
                          <a:solidFill>
                            <a:srgbClr val="000000"/>
                          </a:solidFill>
                          <a:effectLst/>
                          <a:latin typeface="Calibri" panose="020F0502020204030204" pitchFamily="34" charset="0"/>
                        </a:rPr>
                        <a:t>R-410A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2088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50% R32 / 50% R125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74049"/>
                  </a:ext>
                </a:extLst>
              </a:tr>
              <a:tr h="203955">
                <a:tc>
                  <a:txBody>
                    <a:bodyPr/>
                    <a:lstStyle/>
                    <a:p>
                      <a:pPr algn="l" rtl="0" fontAlgn="b"/>
                      <a:r>
                        <a:rPr lang="en-US" sz="1100" b="0" i="0" u="none" strike="noStrike">
                          <a:solidFill>
                            <a:srgbClr val="000000"/>
                          </a:solidFill>
                          <a:effectLst/>
                          <a:latin typeface="Calibri" panose="020F0502020204030204" pitchFamily="34" charset="0"/>
                        </a:rPr>
                        <a:t>R-32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A2L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92655530"/>
                  </a:ext>
                </a:extLst>
              </a:tr>
              <a:tr h="203955">
                <a:tc>
                  <a:txBody>
                    <a:bodyPr/>
                    <a:lstStyle/>
                    <a:p>
                      <a:pPr algn="l" rtl="0" fontAlgn="b"/>
                      <a:r>
                        <a:rPr lang="en-US" sz="1100" b="0" i="0" u="none" strike="noStrike">
                          <a:solidFill>
                            <a:srgbClr val="000000"/>
                          </a:solidFill>
                          <a:effectLst/>
                          <a:latin typeface="Calibri" panose="020F0502020204030204" pitchFamily="34" charset="0"/>
                        </a:rPr>
                        <a:t>R-454B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A2L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68.9% R32 / 31.1% R1234yf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564393729"/>
                  </a:ext>
                </a:extLst>
              </a:tr>
              <a:tr h="203955">
                <a:tc gridSpan="7">
                  <a:txBody>
                    <a:bodyPr/>
                    <a:lstStyle/>
                    <a:p>
                      <a:pPr algn="l" rtl="0" fontAlgn="ctr"/>
                      <a:r>
                        <a:rPr lang="en-US" sz="1100" b="1" i="0" u="none" strike="noStrike">
                          <a:solidFill>
                            <a:srgbClr val="FFFFFF"/>
                          </a:solidFill>
                          <a:effectLst/>
                          <a:latin typeface="Calibri" panose="020F0502020204030204" pitchFamily="34" charset="0"/>
                        </a:rPr>
                        <a:t>R-134a Substitutes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4639441"/>
                  </a:ext>
                </a:extLst>
              </a:tr>
              <a:tr h="203955">
                <a:tc>
                  <a:txBody>
                    <a:bodyPr/>
                    <a:lstStyle/>
                    <a:p>
                      <a:pPr algn="l" rtl="0" fontAlgn="b"/>
                      <a:r>
                        <a:rPr lang="en-US" sz="1100" b="0" i="0" u="none" strike="noStrike">
                          <a:solidFill>
                            <a:srgbClr val="000000"/>
                          </a:solidFill>
                          <a:effectLst/>
                          <a:latin typeface="Calibri" panose="020F0502020204030204" pitchFamily="34" charset="0"/>
                        </a:rPr>
                        <a:t>R-134a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392786"/>
                  </a:ext>
                </a:extLst>
              </a:tr>
              <a:tr h="203955">
                <a:tc>
                  <a:txBody>
                    <a:bodyPr/>
                    <a:lstStyle/>
                    <a:p>
                      <a:pPr algn="l" rtl="0" fontAlgn="b"/>
                      <a:r>
                        <a:rPr lang="en-US" sz="1100" b="0" i="0" u="none" strike="noStrike">
                          <a:solidFill>
                            <a:srgbClr val="000000"/>
                          </a:solidFill>
                          <a:effectLst/>
                          <a:latin typeface="Calibri" panose="020F0502020204030204" pitchFamily="34" charset="0"/>
                        </a:rPr>
                        <a:t>R-513A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44% R134a / 56% R1234yf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88002000"/>
                  </a:ext>
                </a:extLst>
              </a:tr>
              <a:tr h="203955">
                <a:tc>
                  <a:txBody>
                    <a:bodyPr/>
                    <a:lstStyle/>
                    <a:p>
                      <a:pPr algn="l" rtl="0" fontAlgn="b"/>
                      <a:r>
                        <a:rPr lang="en-US" sz="1100" b="0" i="0" u="none" strike="noStrike">
                          <a:solidFill>
                            <a:srgbClr val="000000"/>
                          </a:solidFill>
                          <a:effectLst/>
                          <a:latin typeface="Calibri" panose="020F0502020204030204" pitchFamily="34" charset="0"/>
                        </a:rPr>
                        <a:t>R-515B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pt-BR" sz="1100" b="0" i="0" u="none" strike="noStrike">
                          <a:solidFill>
                            <a:srgbClr val="000000"/>
                          </a:solidFill>
                          <a:effectLst/>
                          <a:latin typeface="Calibri" panose="020F0502020204030204" pitchFamily="34" charset="0"/>
                        </a:rPr>
                        <a:t>91.1% R1234ze(E) / 8.9% R227ea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569618188"/>
                  </a:ext>
                </a:extLst>
              </a:tr>
              <a:tr h="203955">
                <a:tc>
                  <a:txBody>
                    <a:bodyPr/>
                    <a:lstStyle/>
                    <a:p>
                      <a:pPr algn="l" rtl="0" fontAlgn="b"/>
                      <a:r>
                        <a:rPr lang="en-US" sz="1100" b="0" i="0" u="none" strike="noStrike">
                          <a:solidFill>
                            <a:srgbClr val="000000"/>
                          </a:solidFill>
                          <a:effectLst/>
                          <a:latin typeface="Calibri" panose="020F0502020204030204" pitchFamily="34" charset="0"/>
                        </a:rPr>
                        <a:t>R-1234ze(E)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A2L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580641383"/>
                  </a:ext>
                </a:extLst>
              </a:tr>
              <a:tr h="203955">
                <a:tc gridSpan="7">
                  <a:txBody>
                    <a:bodyPr/>
                    <a:lstStyle/>
                    <a:p>
                      <a:pPr algn="l" rtl="0" fontAlgn="ctr"/>
                      <a:r>
                        <a:rPr lang="en-US" sz="1100" b="1" i="0" u="none" strike="noStrike">
                          <a:solidFill>
                            <a:srgbClr val="FFFFFF"/>
                          </a:solidFill>
                          <a:effectLst/>
                          <a:latin typeface="Calibri" panose="020F0502020204030204" pitchFamily="34" charset="0"/>
                        </a:rPr>
                        <a:t>R-123 Substitutes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5319871"/>
                  </a:ext>
                </a:extLst>
              </a:tr>
              <a:tr h="203955">
                <a:tc>
                  <a:txBody>
                    <a:bodyPr/>
                    <a:lstStyle/>
                    <a:p>
                      <a:pPr algn="l" rtl="0" fontAlgn="b"/>
                      <a:r>
                        <a:rPr lang="en-US" sz="1100" b="0" i="0" u="none" strike="noStrike">
                          <a:solidFill>
                            <a:srgbClr val="000000"/>
                          </a:solidFill>
                          <a:effectLst/>
                          <a:latin typeface="Calibri" panose="020F0502020204030204" pitchFamily="34" charset="0"/>
                        </a:rPr>
                        <a:t>R-123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61205"/>
                  </a:ext>
                </a:extLst>
              </a:tr>
              <a:tr h="203955">
                <a:tc>
                  <a:txBody>
                    <a:bodyPr/>
                    <a:lstStyle/>
                    <a:p>
                      <a:pPr algn="l" rtl="0" fontAlgn="b"/>
                      <a:r>
                        <a:rPr lang="en-US" sz="1100" b="0" i="0" u="none" strike="noStrike">
                          <a:solidFill>
                            <a:srgbClr val="000000"/>
                          </a:solidFill>
                          <a:effectLst/>
                          <a:latin typeface="Calibri" panose="020F0502020204030204" pitchFamily="34" charset="0"/>
                        </a:rPr>
                        <a:t>R-1233zd(E)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Aptos" panose="020B0004020202020204" pitchFamily="34" charset="0"/>
                        </a:rPr>
                        <a:t>~</a:t>
                      </a:r>
                      <a:r>
                        <a:rPr lang="en-US" sz="1100" b="0" i="0" u="none" strike="noStrike">
                          <a:solidFill>
                            <a:srgbClr val="000000"/>
                          </a:solidFill>
                          <a:effectLst/>
                          <a:latin typeface="Calibri" panose="020F0502020204030204" pitchFamily="34" charset="0"/>
                        </a:rPr>
                        <a:t>1</a:t>
                      </a:r>
                      <a:endParaRPr lang="en-US" sz="1100" b="0" i="0" u="none" strike="noStrike">
                        <a:solidFill>
                          <a:srgbClr val="000000"/>
                        </a:solidFill>
                        <a:effectLst/>
                        <a:latin typeface="Aptos"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15562610"/>
                  </a:ext>
                </a:extLst>
              </a:tr>
              <a:tr h="203955">
                <a:tc>
                  <a:txBody>
                    <a:bodyPr/>
                    <a:lstStyle/>
                    <a:p>
                      <a:pPr algn="l" rtl="0" fontAlgn="b"/>
                      <a:r>
                        <a:rPr lang="en-US" sz="1100" b="0" i="0" u="none" strike="noStrike">
                          <a:solidFill>
                            <a:srgbClr val="000000"/>
                          </a:solidFill>
                          <a:effectLst/>
                          <a:latin typeface="Calibri" panose="020F0502020204030204" pitchFamily="34" charset="0"/>
                        </a:rPr>
                        <a:t>R-514A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panose="020F0502020204030204" pitchFamily="34" charset="0"/>
                        </a:rPr>
                        <a:t>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Aptos" panose="020B0004020202020204" pitchFamily="34" charset="0"/>
                        </a:rPr>
                        <a:t>~</a:t>
                      </a:r>
                      <a:r>
                        <a:rPr lang="en-US" sz="1100" b="0" i="0" u="none" strike="noStrike">
                          <a:solidFill>
                            <a:srgbClr val="000000"/>
                          </a:solidFill>
                          <a:effectLst/>
                          <a:latin typeface="Calibri" panose="020F0502020204030204" pitchFamily="34" charset="0"/>
                        </a:rPr>
                        <a:t>2</a:t>
                      </a:r>
                      <a:endParaRPr lang="en-US" sz="1100" b="0" i="0" u="none" strike="noStrike">
                        <a:solidFill>
                          <a:srgbClr val="000000"/>
                        </a:solidFill>
                        <a:effectLst/>
                        <a:latin typeface="Aptos"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pt-BR" sz="1100" b="0" i="0" u="none" strike="noStrike">
                          <a:solidFill>
                            <a:srgbClr val="000000"/>
                          </a:solidFill>
                          <a:effectLst/>
                          <a:latin typeface="Calibri" panose="020F0502020204030204" pitchFamily="34" charset="0"/>
                        </a:rPr>
                        <a:t>74.7%</a:t>
                      </a:r>
                      <a:r>
                        <a:rPr lang="pt-BR" sz="1050" b="0" i="0" u="none" strike="noStrike">
                          <a:solidFill>
                            <a:srgbClr val="000000"/>
                          </a:solidFill>
                          <a:effectLst/>
                          <a:latin typeface="Calibri" panose="020F0502020204030204" pitchFamily="34" charset="0"/>
                        </a:rPr>
                        <a:t> R1336mzz(Z) </a:t>
                      </a:r>
                      <a:r>
                        <a:rPr lang="pt-BR" sz="1100" b="0" i="0" u="none" strike="noStrike">
                          <a:solidFill>
                            <a:srgbClr val="000000"/>
                          </a:solidFill>
                          <a:effectLst/>
                          <a:latin typeface="Calibri" panose="020F0502020204030204" pitchFamily="34" charset="0"/>
                        </a:rPr>
                        <a:t>/ 25.3%</a:t>
                      </a:r>
                      <a:r>
                        <a:rPr lang="pt-BR" sz="1050" b="0" i="0" u="none" strike="noStrike">
                          <a:solidFill>
                            <a:srgbClr val="000000"/>
                          </a:solidFill>
                          <a:effectLst/>
                          <a:latin typeface="Calibri" panose="020F0502020204030204" pitchFamily="34" charset="0"/>
                        </a:rPr>
                        <a:t> R1130(E)</a:t>
                      </a:r>
                      <a:endParaRPr lang="pt-B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772021399"/>
                  </a:ext>
                </a:extLst>
              </a:tr>
            </a:tbl>
          </a:graphicData>
        </a:graphic>
      </p:graphicFrame>
    </p:spTree>
    <p:extLst>
      <p:ext uri="{BB962C8B-B14F-4D97-AF65-F5344CB8AC3E}">
        <p14:creationId xmlns:p14="http://schemas.microsoft.com/office/powerpoint/2010/main" val="30330946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3B26A-92ED-41A0-8959-6BEBB5943485}"/>
              </a:ext>
            </a:extLst>
          </p:cNvPr>
          <p:cNvSpPr>
            <a:spLocks noGrp="1"/>
          </p:cNvSpPr>
          <p:nvPr>
            <p:ph type="title"/>
          </p:nvPr>
        </p:nvSpPr>
        <p:spPr/>
        <p:txBody>
          <a:bodyPr>
            <a:noAutofit/>
          </a:bodyPr>
          <a:lstStyle/>
          <a:p>
            <a:r>
              <a:rPr lang="en-US"/>
              <a:t>Common Questions</a:t>
            </a:r>
          </a:p>
        </p:txBody>
      </p:sp>
      <p:sp>
        <p:nvSpPr>
          <p:cNvPr id="2" name="Content Placeholder 1">
            <a:extLst>
              <a:ext uri="{FF2B5EF4-FFF2-40B4-BE49-F238E27FC236}">
                <a16:creationId xmlns:a16="http://schemas.microsoft.com/office/drawing/2014/main" id="{A3361ABA-EC21-4238-B987-E274B4915D67}"/>
              </a:ext>
            </a:extLst>
          </p:cNvPr>
          <p:cNvSpPr>
            <a:spLocks noGrp="1"/>
          </p:cNvSpPr>
          <p:nvPr>
            <p:ph sz="quarter" idx="18"/>
          </p:nvPr>
        </p:nvSpPr>
        <p:spPr>
          <a:xfrm>
            <a:off x="563106" y="723568"/>
            <a:ext cx="9057972" cy="3943847"/>
          </a:xfrm>
        </p:spPr>
        <p:txBody>
          <a:bodyPr>
            <a:normAutofit/>
          </a:bodyPr>
          <a:lstStyle/>
          <a:p>
            <a:pPr marL="0" indent="0">
              <a:spcAft>
                <a:spcPts val="1200"/>
              </a:spcAft>
              <a:buNone/>
            </a:pPr>
            <a:r>
              <a:rPr lang="en-US" sz="1600" b="1"/>
              <a:t>Address common questions:</a:t>
            </a:r>
          </a:p>
          <a:p>
            <a:pPr>
              <a:spcAft>
                <a:spcPts val="1200"/>
              </a:spcAft>
            </a:pPr>
            <a:r>
              <a:rPr lang="en-US" sz="1600" b="0">
                <a:solidFill>
                  <a:schemeClr val="tx1">
                    <a:lumMod val="40000"/>
                    <a:lumOff val="60000"/>
                  </a:schemeClr>
                </a:solidFill>
              </a:rPr>
              <a:t>Why are </a:t>
            </a:r>
            <a:r>
              <a:rPr lang="en-US" sz="1600">
                <a:solidFill>
                  <a:schemeClr val="tx1">
                    <a:lumMod val="40000"/>
                    <a:lumOff val="60000"/>
                  </a:schemeClr>
                </a:solidFill>
              </a:rPr>
              <a:t>refrigerants changing &amp; will I still be able to get legacy refrigerants?</a:t>
            </a:r>
          </a:p>
          <a:p>
            <a:pPr>
              <a:spcAft>
                <a:spcPts val="1200"/>
              </a:spcAft>
            </a:pPr>
            <a:r>
              <a:rPr lang="en-US" sz="1600" b="0">
                <a:solidFill>
                  <a:schemeClr val="tx1">
                    <a:lumMod val="40000"/>
                    <a:lumOff val="60000"/>
                  </a:schemeClr>
                </a:solidFill>
              </a:rPr>
              <a:t>What are A2L refrigerants?</a:t>
            </a:r>
          </a:p>
          <a:p>
            <a:pPr>
              <a:spcAft>
                <a:spcPts val="1200"/>
              </a:spcAft>
            </a:pPr>
            <a:r>
              <a:rPr lang="en-US" sz="1600" b="0">
                <a:solidFill>
                  <a:schemeClr val="tx1">
                    <a:lumMod val="40000"/>
                    <a:lumOff val="60000"/>
                  </a:schemeClr>
                </a:solidFill>
              </a:rPr>
              <a:t>What are the applicable standards and regulations driving these changes?</a:t>
            </a:r>
          </a:p>
          <a:p>
            <a:pPr>
              <a:spcAft>
                <a:spcPts val="1200"/>
              </a:spcAft>
            </a:pPr>
            <a:r>
              <a:rPr lang="en-US" sz="1600" b="0">
                <a:solidFill>
                  <a:schemeClr val="tx1">
                    <a:lumMod val="40000"/>
                    <a:lumOff val="60000"/>
                  </a:schemeClr>
                </a:solidFill>
              </a:rPr>
              <a:t>Can I use A2L refrigerants in my jurisdiction?</a:t>
            </a:r>
          </a:p>
          <a:p>
            <a:pPr>
              <a:spcAft>
                <a:spcPts val="1200"/>
              </a:spcAft>
            </a:pPr>
            <a:r>
              <a:rPr lang="en-US" sz="1600" b="0">
                <a:solidFill>
                  <a:schemeClr val="tx1">
                    <a:lumMod val="40000"/>
                    <a:lumOff val="60000"/>
                  </a:schemeClr>
                </a:solidFill>
              </a:rPr>
              <a:t>What is being done to ensure A2L refrigerants can be safely used?</a:t>
            </a:r>
          </a:p>
          <a:p>
            <a:pPr>
              <a:spcAft>
                <a:spcPts val="1200"/>
              </a:spcAft>
            </a:pPr>
            <a:r>
              <a:rPr lang="en-US" sz="1600" b="0"/>
              <a:t>What do I need to do to prepare?</a:t>
            </a:r>
          </a:p>
          <a:p>
            <a:pPr lvl="2">
              <a:spcAft>
                <a:spcPts val="1200"/>
              </a:spcAft>
            </a:pPr>
            <a:r>
              <a:rPr lang="en-US" sz="1600" b="0"/>
              <a:t>Design requirements</a:t>
            </a:r>
          </a:p>
          <a:p>
            <a:pPr lvl="2">
              <a:spcAft>
                <a:spcPts val="1200"/>
              </a:spcAft>
            </a:pPr>
            <a:r>
              <a:rPr lang="en-US" sz="1600" b="0">
                <a:solidFill>
                  <a:schemeClr val="tx1">
                    <a:lumMod val="40000"/>
                    <a:lumOff val="60000"/>
                  </a:schemeClr>
                </a:solidFill>
              </a:rPr>
              <a:t>Project/Timing requirements</a:t>
            </a:r>
          </a:p>
        </p:txBody>
      </p:sp>
      <p:sp>
        <p:nvSpPr>
          <p:cNvPr id="7" name="Footer Placeholder 4">
            <a:extLst>
              <a:ext uri="{FF2B5EF4-FFF2-40B4-BE49-F238E27FC236}">
                <a16:creationId xmlns:a16="http://schemas.microsoft.com/office/drawing/2014/main" id="{663CC6FD-5520-D643-8AC7-4CE4347B1E85}"/>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Tree>
    <p:extLst>
      <p:ext uri="{BB962C8B-B14F-4D97-AF65-F5344CB8AC3E}">
        <p14:creationId xmlns:p14="http://schemas.microsoft.com/office/powerpoint/2010/main" val="14365556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ASHRAE Standard 15-2022</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p:txBody>
          <a:bodyPr/>
          <a:lstStyle/>
          <a:p>
            <a:r>
              <a:rPr lang="en-US"/>
              <a:t>Safety Standard for Refrigeration Systems</a:t>
            </a:r>
          </a:p>
        </p:txBody>
      </p:sp>
      <p:sp>
        <p:nvSpPr>
          <p:cNvPr id="4" name="Content Placeholder 3">
            <a:extLst>
              <a:ext uri="{FF2B5EF4-FFF2-40B4-BE49-F238E27FC236}">
                <a16:creationId xmlns:a16="http://schemas.microsoft.com/office/drawing/2014/main" id="{69B5BEFE-3AC7-7912-C823-C494CB49A85B}"/>
              </a:ext>
            </a:extLst>
          </p:cNvPr>
          <p:cNvSpPr>
            <a:spLocks noGrp="1"/>
          </p:cNvSpPr>
          <p:nvPr>
            <p:ph sz="quarter" idx="18"/>
          </p:nvPr>
        </p:nvSpPr>
        <p:spPr>
          <a:xfrm>
            <a:off x="221883" y="1165978"/>
            <a:ext cx="4999046" cy="3445779"/>
          </a:xfrm>
        </p:spPr>
        <p:txBody>
          <a:bodyPr/>
          <a:lstStyle/>
          <a:p>
            <a:pPr marL="0" indent="0">
              <a:buNone/>
            </a:pPr>
            <a:r>
              <a:rPr lang="en-US"/>
              <a:t>ASHRAE Standard 15 specifies requirements for the safe design, construction, installation, and operation of refrigeration systems. </a:t>
            </a:r>
          </a:p>
          <a:p>
            <a:r>
              <a:rPr lang="en-US"/>
              <a:t>Changes to refrigerant use restrictions, especially for A2Ls</a:t>
            </a:r>
          </a:p>
          <a:p>
            <a:r>
              <a:rPr lang="en-US"/>
              <a:t>Refrigerant overpressure protection and piping</a:t>
            </a:r>
          </a:p>
          <a:p>
            <a:r>
              <a:rPr lang="en-US"/>
              <a:t>Volume and refrigerant charge limit calculations</a:t>
            </a:r>
          </a:p>
          <a:p>
            <a:r>
              <a:rPr lang="en-US"/>
              <a:t>Refrigerant detector/detection and mitigation actions</a:t>
            </a:r>
          </a:p>
          <a:p>
            <a:r>
              <a:rPr lang="en-US"/>
              <a:t>Provides a method for determining the amount of refrigerant in a given space that, when exceeded, requires a machinery room</a:t>
            </a:r>
          </a:p>
          <a:p>
            <a:pPr marL="0" indent="0">
              <a:buNone/>
            </a:pPr>
            <a:r>
              <a:rPr lang="en-US" i="1"/>
              <a:t>“The 2022 edition of ASHRAE Standard 15 incorporates more updates than any other edition in the standard’s history.”</a:t>
            </a:r>
          </a:p>
        </p:txBody>
      </p:sp>
      <p:pic>
        <p:nvPicPr>
          <p:cNvPr id="9" name="Picture 8">
            <a:extLst>
              <a:ext uri="{FF2B5EF4-FFF2-40B4-BE49-F238E27FC236}">
                <a16:creationId xmlns:a16="http://schemas.microsoft.com/office/drawing/2014/main" id="{6E303831-F5C3-A608-A1BC-9C0A30308665}"/>
              </a:ext>
            </a:extLst>
          </p:cNvPr>
          <p:cNvPicPr>
            <a:picLocks noChangeAspect="1"/>
          </p:cNvPicPr>
          <p:nvPr/>
        </p:nvPicPr>
        <p:blipFill>
          <a:blip r:embed="rId2"/>
          <a:stretch>
            <a:fillRect/>
          </a:stretch>
        </p:blipFill>
        <p:spPr>
          <a:xfrm>
            <a:off x="5592208" y="698849"/>
            <a:ext cx="3170036" cy="4114800"/>
          </a:xfrm>
          <a:prstGeom prst="rect">
            <a:avLst/>
          </a:prstGeom>
          <a:noFill/>
          <a:effectLst>
            <a:glow rad="139700">
              <a:schemeClr val="accent1">
                <a:satMod val="175000"/>
                <a:alpha val="40000"/>
              </a:schemeClr>
            </a:glow>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A0E9AE0-03B0-FB8C-7B04-76CB7A39F41D}"/>
              </a:ext>
            </a:extLst>
          </p:cNvPr>
          <p:cNvSpPr txBox="1"/>
          <p:nvPr/>
        </p:nvSpPr>
        <p:spPr>
          <a:xfrm>
            <a:off x="236501" y="4476196"/>
            <a:ext cx="5140171" cy="276999"/>
          </a:xfrm>
          <a:prstGeom prst="rect">
            <a:avLst/>
          </a:prstGeom>
          <a:noFill/>
        </p:spPr>
        <p:txBody>
          <a:bodyPr wrap="square" rtlCol="0">
            <a:spAutoFit/>
          </a:bodyPr>
          <a:lstStyle/>
          <a:p>
            <a:r>
              <a:rPr lang="en-US" sz="1200" i="1" dirty="0"/>
              <a:t>*Note: ASHRAE web site has errata sheet corrections and interpretations.</a:t>
            </a:r>
          </a:p>
        </p:txBody>
      </p:sp>
      <p:sp>
        <p:nvSpPr>
          <p:cNvPr id="6" name="TextBox 5">
            <a:hlinkClick r:id="rId3"/>
            <a:extLst>
              <a:ext uri="{FF2B5EF4-FFF2-40B4-BE49-F238E27FC236}">
                <a16:creationId xmlns:a16="http://schemas.microsoft.com/office/drawing/2014/main" id="{3A58540A-C986-3E57-D89E-8E76C54B05AA}"/>
              </a:ext>
            </a:extLst>
          </p:cNvPr>
          <p:cNvSpPr txBox="1"/>
          <p:nvPr/>
        </p:nvSpPr>
        <p:spPr>
          <a:xfrm>
            <a:off x="236501" y="4690539"/>
            <a:ext cx="5140171" cy="246221"/>
          </a:xfrm>
          <a:prstGeom prst="rect">
            <a:avLst/>
          </a:prstGeom>
          <a:noFill/>
        </p:spPr>
        <p:txBody>
          <a:bodyPr wrap="square" rtlCol="0">
            <a:spAutoFit/>
          </a:bodyPr>
          <a:lstStyle/>
          <a:p>
            <a:r>
              <a:rPr lang="en-US" sz="1000" i="1" dirty="0"/>
              <a:t>https://www.ashrae.org/technical-resources/standards-and-guidelines/standards-errata</a:t>
            </a:r>
          </a:p>
        </p:txBody>
      </p:sp>
    </p:spTree>
    <p:extLst>
      <p:ext uri="{BB962C8B-B14F-4D97-AF65-F5344CB8AC3E}">
        <p14:creationId xmlns:p14="http://schemas.microsoft.com/office/powerpoint/2010/main" val="36577528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How Will ASHRAE 15-2022 Requirements Impact You?</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a:xfrm>
            <a:off x="221884" y="476467"/>
            <a:ext cx="8699488" cy="314349"/>
          </a:xfrm>
        </p:spPr>
        <p:txBody>
          <a:bodyPr/>
          <a:lstStyle/>
          <a:p>
            <a:r>
              <a:rPr lang="en-US"/>
              <a:t>Some of the major requirements you need to be aware of are:</a:t>
            </a:r>
          </a:p>
        </p:txBody>
      </p:sp>
      <p:sp>
        <p:nvSpPr>
          <p:cNvPr id="4" name="Content Placeholder 3">
            <a:extLst>
              <a:ext uri="{FF2B5EF4-FFF2-40B4-BE49-F238E27FC236}">
                <a16:creationId xmlns:a16="http://schemas.microsoft.com/office/drawing/2014/main" id="{69B5BEFE-3AC7-7912-C823-C494CB49A85B}"/>
              </a:ext>
            </a:extLst>
          </p:cNvPr>
          <p:cNvSpPr>
            <a:spLocks noGrp="1"/>
          </p:cNvSpPr>
          <p:nvPr>
            <p:ph sz="quarter" idx="18"/>
          </p:nvPr>
        </p:nvSpPr>
        <p:spPr>
          <a:xfrm>
            <a:off x="221884" y="768596"/>
            <a:ext cx="8680072" cy="3445779"/>
          </a:xfrm>
        </p:spPr>
        <p:txBody>
          <a:bodyPr/>
          <a:lstStyle/>
          <a:p>
            <a:pPr marL="0" indent="0">
              <a:buNone/>
            </a:pPr>
            <a:r>
              <a:rPr lang="en-US" b="1" dirty="0"/>
              <a:t>Installation / Controls Integration:</a:t>
            </a:r>
          </a:p>
          <a:p>
            <a:r>
              <a:rPr lang="en-US" b="1" dirty="0"/>
              <a:t>Units may require a ‘Refrigerant Detection System’ or ‘Release Mitigation Controls’ (7.6.2.3 and 7.6.2.4)</a:t>
            </a:r>
          </a:p>
          <a:p>
            <a:pPr lvl="2"/>
            <a:r>
              <a:rPr lang="en-US" dirty="0"/>
              <a:t>New hardware shipped with the unit (high probability systems) or field-installed (machinery room)</a:t>
            </a:r>
          </a:p>
          <a:p>
            <a:pPr lvl="3"/>
            <a:r>
              <a:rPr lang="en-US" sz="1200" i="1" dirty="0">
                <a:solidFill>
                  <a:schemeClr val="tx1"/>
                </a:solidFill>
              </a:rPr>
              <a:t>Note: refrigerant detector requirements for machinery rooms aren’t necessarily the same and are defined under a different section (8.9 and 8.11</a:t>
            </a:r>
            <a:r>
              <a:rPr lang="en-US" sz="1200" dirty="0">
                <a:solidFill>
                  <a:schemeClr val="tx1"/>
                </a:solidFill>
              </a:rPr>
              <a:t>)</a:t>
            </a:r>
          </a:p>
          <a:p>
            <a:pPr lvl="2"/>
            <a:r>
              <a:rPr lang="en-US" dirty="0"/>
              <a:t>Hardware is required to complete certain functions and output specific signals</a:t>
            </a:r>
          </a:p>
          <a:p>
            <a:pPr lvl="2"/>
            <a:r>
              <a:rPr lang="en-US" dirty="0"/>
              <a:t>Installers may need to connect these signals to other parts of the HVAC system (e.g. dampers, ventilation fans, electrical interlocks, </a:t>
            </a:r>
            <a:r>
              <a:rPr lang="en-US" dirty="0" err="1"/>
              <a:t>etc</a:t>
            </a:r>
            <a:r>
              <a:rPr lang="en-US" dirty="0"/>
              <a:t>)</a:t>
            </a:r>
          </a:p>
        </p:txBody>
      </p:sp>
    </p:spTree>
    <p:extLst>
      <p:ext uri="{BB962C8B-B14F-4D97-AF65-F5344CB8AC3E}">
        <p14:creationId xmlns:p14="http://schemas.microsoft.com/office/powerpoint/2010/main" val="7138421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How Will ASHRAE 15-2022 Requirements Impact You?</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a:xfrm>
            <a:off x="221884" y="476467"/>
            <a:ext cx="8699488" cy="314349"/>
          </a:xfrm>
        </p:spPr>
        <p:txBody>
          <a:bodyPr/>
          <a:lstStyle/>
          <a:p>
            <a:r>
              <a:rPr lang="en-US"/>
              <a:t>Some of the major requirements you need to be aware of are:</a:t>
            </a:r>
          </a:p>
        </p:txBody>
      </p:sp>
      <p:sp>
        <p:nvSpPr>
          <p:cNvPr id="4" name="Content Placeholder 3">
            <a:extLst>
              <a:ext uri="{FF2B5EF4-FFF2-40B4-BE49-F238E27FC236}">
                <a16:creationId xmlns:a16="http://schemas.microsoft.com/office/drawing/2014/main" id="{69B5BEFE-3AC7-7912-C823-C494CB49A85B}"/>
              </a:ext>
            </a:extLst>
          </p:cNvPr>
          <p:cNvSpPr>
            <a:spLocks noGrp="1"/>
          </p:cNvSpPr>
          <p:nvPr>
            <p:ph sz="quarter" idx="18"/>
          </p:nvPr>
        </p:nvSpPr>
        <p:spPr>
          <a:xfrm>
            <a:off x="221884" y="768596"/>
            <a:ext cx="8680072" cy="3445779"/>
          </a:xfrm>
        </p:spPr>
        <p:txBody>
          <a:bodyPr/>
          <a:lstStyle/>
          <a:p>
            <a:pPr marL="6350" lvl="1" indent="0">
              <a:buNone/>
            </a:pPr>
            <a:r>
              <a:rPr lang="en-US" b="1" dirty="0"/>
              <a:t>System Design </a:t>
            </a:r>
          </a:p>
          <a:p>
            <a:pPr lvl="1"/>
            <a:r>
              <a:rPr lang="en-US" b="1" dirty="0"/>
              <a:t>Unit refrigerant charge must be checked against the volume of the spaces it serves </a:t>
            </a:r>
            <a:r>
              <a:rPr lang="en-US" dirty="0"/>
              <a:t>– there is a limit to the allowable refrigerant charge per space volume (Not a ‘new’ requirement, but was updated for A2Ls)</a:t>
            </a:r>
          </a:p>
          <a:p>
            <a:pPr lvl="2"/>
            <a:r>
              <a:rPr lang="en-US" dirty="0"/>
              <a:t>Equations vary by occupancy type and refrigerant safety group</a:t>
            </a:r>
          </a:p>
          <a:p>
            <a:pPr lvl="1"/>
            <a:r>
              <a:rPr lang="en-US" dirty="0"/>
              <a:t>Restrictions on type of system or refrigerant used in certain areas (lobbies, means of egress)</a:t>
            </a:r>
          </a:p>
          <a:p>
            <a:pPr lvl="1"/>
            <a:r>
              <a:rPr lang="en-US" dirty="0"/>
              <a:t>Refrigerant piping that passes through spaces may require special testing and/or inclusion of those spaces in refrigerant charge volume calculations, or special construction</a:t>
            </a:r>
          </a:p>
        </p:txBody>
      </p:sp>
    </p:spTree>
    <p:extLst>
      <p:ext uri="{BB962C8B-B14F-4D97-AF65-F5344CB8AC3E}">
        <p14:creationId xmlns:p14="http://schemas.microsoft.com/office/powerpoint/2010/main" val="12888285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3B26A-92ED-41A0-8959-6BEBB5943485}"/>
              </a:ext>
            </a:extLst>
          </p:cNvPr>
          <p:cNvSpPr>
            <a:spLocks noGrp="1"/>
          </p:cNvSpPr>
          <p:nvPr>
            <p:ph type="title"/>
          </p:nvPr>
        </p:nvSpPr>
        <p:spPr/>
        <p:txBody>
          <a:bodyPr>
            <a:noAutofit/>
          </a:bodyPr>
          <a:lstStyle/>
          <a:p>
            <a:r>
              <a:rPr lang="en-US"/>
              <a:t>Disclaimer</a:t>
            </a:r>
          </a:p>
        </p:txBody>
      </p:sp>
      <p:sp>
        <p:nvSpPr>
          <p:cNvPr id="2" name="Content Placeholder 1">
            <a:extLst>
              <a:ext uri="{FF2B5EF4-FFF2-40B4-BE49-F238E27FC236}">
                <a16:creationId xmlns:a16="http://schemas.microsoft.com/office/drawing/2014/main" id="{A3361ABA-EC21-4238-B987-E274B4915D67}"/>
              </a:ext>
            </a:extLst>
          </p:cNvPr>
          <p:cNvSpPr>
            <a:spLocks noGrp="1"/>
          </p:cNvSpPr>
          <p:nvPr>
            <p:ph sz="quarter" idx="18"/>
          </p:nvPr>
        </p:nvSpPr>
        <p:spPr>
          <a:xfrm>
            <a:off x="412031" y="888525"/>
            <a:ext cx="8175378" cy="2928101"/>
          </a:xfrm>
        </p:spPr>
        <p:txBody>
          <a:bodyPr>
            <a:normAutofit/>
          </a:bodyPr>
          <a:lstStyle/>
          <a:p>
            <a:pPr>
              <a:spcAft>
                <a:spcPts val="1200"/>
              </a:spcAft>
            </a:pPr>
            <a:r>
              <a:rPr lang="en-US" sz="1600" b="0"/>
              <a:t>This content subject to change without notice and is intended only for educational purposes and does not replace independent professional judgment and/or legal advice.  This content is copyrighted and cannot be used without the express permission of Daikin Applied Americas Inc.</a:t>
            </a:r>
          </a:p>
          <a:p>
            <a:pPr>
              <a:spcAft>
                <a:spcPts val="1200"/>
              </a:spcAft>
            </a:pPr>
            <a:r>
              <a:rPr lang="en-US" sz="1600" b="0"/>
              <a:t> </a:t>
            </a:r>
            <a:r>
              <a:rPr lang="en-US" sz="1600"/>
              <a:t>Always consult your state &amp; local codes, which may take precedence over standards like ASHRAE Standards 15, 34, or other standards which vary in adoption, complete or partial, by state.  Also note that a state may adopt a different year of the standard than the latest version.</a:t>
            </a:r>
          </a:p>
          <a:p>
            <a:pPr>
              <a:spcAft>
                <a:spcPts val="1200"/>
              </a:spcAft>
            </a:pPr>
            <a:r>
              <a:rPr lang="en-US" sz="1600" b="0"/>
              <a:t>The local </a:t>
            </a:r>
            <a:r>
              <a:rPr lang="en-US" sz="1600"/>
              <a:t>Authority Having Jurisdiction (AHJ) has the final authority in interpreting code requirements.  When in doubt, contact the AHJ. </a:t>
            </a:r>
            <a:endParaRPr lang="en-US" sz="1600" b="0"/>
          </a:p>
        </p:txBody>
      </p:sp>
      <p:sp>
        <p:nvSpPr>
          <p:cNvPr id="7" name="Footer Placeholder 4">
            <a:extLst>
              <a:ext uri="{FF2B5EF4-FFF2-40B4-BE49-F238E27FC236}">
                <a16:creationId xmlns:a16="http://schemas.microsoft.com/office/drawing/2014/main" id="{663CC6FD-5520-D643-8AC7-4CE4347B1E85}"/>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Tree>
    <p:extLst>
      <p:ext uri="{BB962C8B-B14F-4D97-AF65-F5344CB8AC3E}">
        <p14:creationId xmlns:p14="http://schemas.microsoft.com/office/powerpoint/2010/main" val="22766978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4354D24-63D8-6CA0-5CED-5FCB480153F4}"/>
              </a:ext>
            </a:extLst>
          </p:cNvPr>
          <p:cNvGraphicFramePr/>
          <p:nvPr>
            <p:extLst>
              <p:ext uri="{D42A27DB-BD31-4B8C-83A1-F6EECF244321}">
                <p14:modId xmlns:p14="http://schemas.microsoft.com/office/powerpoint/2010/main" val="87686188"/>
              </p:ext>
            </p:extLst>
          </p:nvPr>
        </p:nvGraphicFramePr>
        <p:xfrm>
          <a:off x="2300557" y="419828"/>
          <a:ext cx="6624641" cy="4648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E0264F9-BC74-EC72-891D-C032FC8C93A9}"/>
              </a:ext>
            </a:extLst>
          </p:cNvPr>
          <p:cNvSpPr>
            <a:spLocks noGrp="1"/>
          </p:cNvSpPr>
          <p:nvPr>
            <p:ph type="title"/>
          </p:nvPr>
        </p:nvSpPr>
        <p:spPr/>
        <p:txBody>
          <a:bodyPr/>
          <a:lstStyle/>
          <a:p>
            <a:r>
              <a:rPr lang="en-US"/>
              <a:t>ASHRAE Standard 15</a:t>
            </a:r>
          </a:p>
        </p:txBody>
      </p:sp>
      <p:cxnSp>
        <p:nvCxnSpPr>
          <p:cNvPr id="14" name="Straight Arrow Connector 13">
            <a:extLst>
              <a:ext uri="{FF2B5EF4-FFF2-40B4-BE49-F238E27FC236}">
                <a16:creationId xmlns:a16="http://schemas.microsoft.com/office/drawing/2014/main" id="{F8CA1543-07F9-FB17-0B58-FE97389F2FAB}"/>
              </a:ext>
            </a:extLst>
          </p:cNvPr>
          <p:cNvCxnSpPr>
            <a:cxnSpLocks/>
          </p:cNvCxnSpPr>
          <p:nvPr/>
        </p:nvCxnSpPr>
        <p:spPr>
          <a:xfrm flipH="1">
            <a:off x="7867860" y="2331218"/>
            <a:ext cx="1034096" cy="0"/>
          </a:xfrm>
          <a:prstGeom prst="straightConnector1">
            <a:avLst/>
          </a:prstGeom>
          <a:ln w="50800" cap="rnd">
            <a:solidFill>
              <a:schemeClr val="tx2"/>
            </a:solidFill>
            <a:headEnd type="none" w="med" len="med"/>
            <a:tailEnd type="triangle"/>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130E34-1E7A-B317-CC24-7B1976A43930}"/>
              </a:ext>
            </a:extLst>
          </p:cNvPr>
          <p:cNvCxnSpPr>
            <a:cxnSpLocks/>
          </p:cNvCxnSpPr>
          <p:nvPr/>
        </p:nvCxnSpPr>
        <p:spPr>
          <a:xfrm flipH="1">
            <a:off x="7858729" y="3145707"/>
            <a:ext cx="1043227" cy="0"/>
          </a:xfrm>
          <a:prstGeom prst="straightConnector1">
            <a:avLst/>
          </a:prstGeom>
          <a:ln w="50800" cap="rnd">
            <a:solidFill>
              <a:schemeClr val="tx2"/>
            </a:solidFill>
            <a:headEnd type="none" w="med" len="med"/>
            <a:tailEnd type="triangle"/>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52DF626-8BBB-8C1F-4E75-43018D2C994A}"/>
              </a:ext>
            </a:extLst>
          </p:cNvPr>
          <p:cNvCxnSpPr>
            <a:cxnSpLocks/>
          </p:cNvCxnSpPr>
          <p:nvPr/>
        </p:nvCxnSpPr>
        <p:spPr>
          <a:xfrm flipH="1" flipV="1">
            <a:off x="8901956" y="1643670"/>
            <a:ext cx="20160" cy="1502037"/>
          </a:xfrm>
          <a:prstGeom prst="straightConnector1">
            <a:avLst/>
          </a:prstGeom>
          <a:ln w="50800" cap="rnd">
            <a:solidFill>
              <a:schemeClr val="tx2"/>
            </a:solidFill>
            <a:headEnd type="none" w="med" len="med"/>
            <a:tailEnd type="none"/>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6D4711B-24E8-BE6C-1B96-0879B94F43C9}"/>
              </a:ext>
            </a:extLst>
          </p:cNvPr>
          <p:cNvSpPr txBox="1"/>
          <p:nvPr/>
        </p:nvSpPr>
        <p:spPr>
          <a:xfrm>
            <a:off x="7829350" y="946225"/>
            <a:ext cx="1181452" cy="923330"/>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solidFill>
                  <a:schemeClr val="bg1"/>
                </a:solidFill>
              </a:rPr>
              <a:t>When a leak is detected</a:t>
            </a:r>
          </a:p>
        </p:txBody>
      </p:sp>
      <p:sp>
        <p:nvSpPr>
          <p:cNvPr id="3" name="Oval 2">
            <a:extLst>
              <a:ext uri="{FF2B5EF4-FFF2-40B4-BE49-F238E27FC236}">
                <a16:creationId xmlns:a16="http://schemas.microsoft.com/office/drawing/2014/main" id="{93D2615D-AC51-3A81-41CB-7B6A456ABC58}"/>
              </a:ext>
            </a:extLst>
          </p:cNvPr>
          <p:cNvSpPr/>
          <p:nvPr/>
        </p:nvSpPr>
        <p:spPr>
          <a:xfrm>
            <a:off x="462116" y="899652"/>
            <a:ext cx="383458" cy="408038"/>
          </a:xfrm>
          <a:prstGeom prst="ellipse">
            <a:avLst/>
          </a:prstGeom>
        </p:spPr>
        <p:txBody>
          <a:bodyPr wrap="square" lIns="91440" tIns="91440" rIns="91440" bIns="91440" rtlCol="0" anchor="ctr">
            <a:noAutofit/>
          </a:bodyPr>
          <a:lstStyle/>
          <a:p>
            <a:pPr algn="l">
              <a:spcAft>
                <a:spcPts val="400"/>
              </a:spcAft>
            </a:pPr>
            <a:endParaRPr lang="en-US" sz="1600" b="1">
              <a:solidFill>
                <a:schemeClr val="tx2"/>
              </a:solidFill>
            </a:endParaRPr>
          </a:p>
        </p:txBody>
      </p:sp>
      <p:sp>
        <p:nvSpPr>
          <p:cNvPr id="6" name="Oval 5">
            <a:extLst>
              <a:ext uri="{FF2B5EF4-FFF2-40B4-BE49-F238E27FC236}">
                <a16:creationId xmlns:a16="http://schemas.microsoft.com/office/drawing/2014/main" id="{EB62BAA8-8D7F-CD9B-47DF-0AD54AF590A7}"/>
              </a:ext>
            </a:extLst>
          </p:cNvPr>
          <p:cNvSpPr/>
          <p:nvPr/>
        </p:nvSpPr>
        <p:spPr>
          <a:xfrm>
            <a:off x="1161291" y="450863"/>
            <a:ext cx="285136" cy="26055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A</a:t>
            </a:r>
          </a:p>
        </p:txBody>
      </p:sp>
      <p:sp>
        <p:nvSpPr>
          <p:cNvPr id="9" name="Oval 8">
            <a:extLst>
              <a:ext uri="{FF2B5EF4-FFF2-40B4-BE49-F238E27FC236}">
                <a16:creationId xmlns:a16="http://schemas.microsoft.com/office/drawing/2014/main" id="{4993C16D-2150-2CF0-C4B3-1F959ED0FED5}"/>
              </a:ext>
            </a:extLst>
          </p:cNvPr>
          <p:cNvSpPr/>
          <p:nvPr/>
        </p:nvSpPr>
        <p:spPr>
          <a:xfrm>
            <a:off x="1178670" y="2126224"/>
            <a:ext cx="285136" cy="26055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B</a:t>
            </a:r>
          </a:p>
        </p:txBody>
      </p:sp>
      <p:sp>
        <p:nvSpPr>
          <p:cNvPr id="10" name="Oval 9">
            <a:extLst>
              <a:ext uri="{FF2B5EF4-FFF2-40B4-BE49-F238E27FC236}">
                <a16:creationId xmlns:a16="http://schemas.microsoft.com/office/drawing/2014/main" id="{825FD084-AF24-6FEA-3155-3593482B1AB9}"/>
              </a:ext>
            </a:extLst>
          </p:cNvPr>
          <p:cNvSpPr/>
          <p:nvPr/>
        </p:nvSpPr>
        <p:spPr>
          <a:xfrm>
            <a:off x="1178670" y="3937406"/>
            <a:ext cx="285136" cy="26055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C</a:t>
            </a:r>
          </a:p>
        </p:txBody>
      </p:sp>
      <p:sp>
        <p:nvSpPr>
          <p:cNvPr id="11" name="Oval 10">
            <a:extLst>
              <a:ext uri="{FF2B5EF4-FFF2-40B4-BE49-F238E27FC236}">
                <a16:creationId xmlns:a16="http://schemas.microsoft.com/office/drawing/2014/main" id="{8EAB8C39-9B37-75EB-F4DF-541D347CA8B3}"/>
              </a:ext>
            </a:extLst>
          </p:cNvPr>
          <p:cNvSpPr/>
          <p:nvPr/>
        </p:nvSpPr>
        <p:spPr>
          <a:xfrm>
            <a:off x="5109341" y="1046893"/>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1</a:t>
            </a:r>
          </a:p>
        </p:txBody>
      </p:sp>
      <p:sp>
        <p:nvSpPr>
          <p:cNvPr id="13" name="Oval 12">
            <a:extLst>
              <a:ext uri="{FF2B5EF4-FFF2-40B4-BE49-F238E27FC236}">
                <a16:creationId xmlns:a16="http://schemas.microsoft.com/office/drawing/2014/main" id="{D1B9104C-8D2B-8056-BE9D-E871B91D1123}"/>
              </a:ext>
            </a:extLst>
          </p:cNvPr>
          <p:cNvSpPr/>
          <p:nvPr/>
        </p:nvSpPr>
        <p:spPr>
          <a:xfrm>
            <a:off x="5470309" y="3615761"/>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5</a:t>
            </a:r>
          </a:p>
        </p:txBody>
      </p:sp>
      <p:sp>
        <p:nvSpPr>
          <p:cNvPr id="17" name="Oval 16">
            <a:extLst>
              <a:ext uri="{FF2B5EF4-FFF2-40B4-BE49-F238E27FC236}">
                <a16:creationId xmlns:a16="http://schemas.microsoft.com/office/drawing/2014/main" id="{5FA25676-17B5-3FDF-3B73-75AAA7FC8E57}"/>
              </a:ext>
            </a:extLst>
          </p:cNvPr>
          <p:cNvSpPr/>
          <p:nvPr/>
        </p:nvSpPr>
        <p:spPr>
          <a:xfrm>
            <a:off x="5671180" y="2256501"/>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3</a:t>
            </a:r>
          </a:p>
        </p:txBody>
      </p:sp>
      <p:sp>
        <p:nvSpPr>
          <p:cNvPr id="19" name="Oval 18">
            <a:extLst>
              <a:ext uri="{FF2B5EF4-FFF2-40B4-BE49-F238E27FC236}">
                <a16:creationId xmlns:a16="http://schemas.microsoft.com/office/drawing/2014/main" id="{BB006E25-AEBC-E526-D668-DA76B8172A28}"/>
              </a:ext>
            </a:extLst>
          </p:cNvPr>
          <p:cNvSpPr/>
          <p:nvPr/>
        </p:nvSpPr>
        <p:spPr>
          <a:xfrm>
            <a:off x="5470309" y="1594870"/>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2</a:t>
            </a:r>
          </a:p>
        </p:txBody>
      </p:sp>
      <p:sp>
        <p:nvSpPr>
          <p:cNvPr id="20" name="Oval 19">
            <a:extLst>
              <a:ext uri="{FF2B5EF4-FFF2-40B4-BE49-F238E27FC236}">
                <a16:creationId xmlns:a16="http://schemas.microsoft.com/office/drawing/2014/main" id="{0453F37E-7E9A-1BA1-6CD0-8D289D38D52C}"/>
              </a:ext>
            </a:extLst>
          </p:cNvPr>
          <p:cNvSpPr/>
          <p:nvPr/>
        </p:nvSpPr>
        <p:spPr>
          <a:xfrm>
            <a:off x="5671180" y="2958698"/>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4</a:t>
            </a:r>
          </a:p>
        </p:txBody>
      </p:sp>
      <p:sp>
        <p:nvSpPr>
          <p:cNvPr id="22" name="Oval 21">
            <a:extLst>
              <a:ext uri="{FF2B5EF4-FFF2-40B4-BE49-F238E27FC236}">
                <a16:creationId xmlns:a16="http://schemas.microsoft.com/office/drawing/2014/main" id="{9B1FF28D-5753-2E44-A2B4-BABFC324B9F4}"/>
              </a:ext>
            </a:extLst>
          </p:cNvPr>
          <p:cNvSpPr/>
          <p:nvPr/>
        </p:nvSpPr>
        <p:spPr>
          <a:xfrm>
            <a:off x="5185173" y="4139737"/>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6</a:t>
            </a:r>
          </a:p>
        </p:txBody>
      </p:sp>
      <p:graphicFrame>
        <p:nvGraphicFramePr>
          <p:cNvPr id="4" name="Diagram 3">
            <a:extLst>
              <a:ext uri="{FF2B5EF4-FFF2-40B4-BE49-F238E27FC236}">
                <a16:creationId xmlns:a16="http://schemas.microsoft.com/office/drawing/2014/main" id="{97A4E947-FA83-FC29-88C1-004526A63D2A}"/>
              </a:ext>
            </a:extLst>
          </p:cNvPr>
          <p:cNvGraphicFramePr/>
          <p:nvPr>
            <p:extLst>
              <p:ext uri="{D42A27DB-BD31-4B8C-83A1-F6EECF244321}">
                <p14:modId xmlns:p14="http://schemas.microsoft.com/office/powerpoint/2010/main" val="1793482444"/>
              </p:ext>
            </p:extLst>
          </p:nvPr>
        </p:nvGraphicFramePr>
        <p:xfrm>
          <a:off x="177042" y="442209"/>
          <a:ext cx="6096000" cy="4482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168568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ASHRAE Standard 15</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a:xfrm>
            <a:off x="222256" y="572534"/>
            <a:ext cx="8699488" cy="314349"/>
          </a:xfrm>
        </p:spPr>
        <p:txBody>
          <a:bodyPr/>
          <a:lstStyle/>
          <a:p>
            <a:r>
              <a:rPr lang="en-US"/>
              <a:t>Terminology</a:t>
            </a:r>
          </a:p>
        </p:txBody>
      </p:sp>
      <p:graphicFrame>
        <p:nvGraphicFramePr>
          <p:cNvPr id="7" name="Table 7">
            <a:extLst>
              <a:ext uri="{FF2B5EF4-FFF2-40B4-BE49-F238E27FC236}">
                <a16:creationId xmlns:a16="http://schemas.microsoft.com/office/drawing/2014/main" id="{716536BC-CCB6-D371-D61E-B9B1D11D5ECE}"/>
              </a:ext>
            </a:extLst>
          </p:cNvPr>
          <p:cNvGraphicFramePr>
            <a:graphicFrameLocks noGrp="1"/>
          </p:cNvGraphicFramePr>
          <p:nvPr>
            <p:extLst>
              <p:ext uri="{D42A27DB-BD31-4B8C-83A1-F6EECF244321}">
                <p14:modId xmlns:p14="http://schemas.microsoft.com/office/powerpoint/2010/main" val="3325604181"/>
              </p:ext>
            </p:extLst>
          </p:nvPr>
        </p:nvGraphicFramePr>
        <p:xfrm>
          <a:off x="304800" y="863540"/>
          <a:ext cx="8597156" cy="1925320"/>
        </p:xfrm>
        <a:graphic>
          <a:graphicData uri="http://schemas.openxmlformats.org/drawingml/2006/table">
            <a:tbl>
              <a:tblPr firstRow="1" bandRow="1">
                <a:tableStyleId>{5C22544A-7EE6-4342-B048-85BDC9FD1C3A}</a:tableStyleId>
              </a:tblPr>
              <a:tblGrid>
                <a:gridCol w="1860620">
                  <a:extLst>
                    <a:ext uri="{9D8B030D-6E8A-4147-A177-3AD203B41FA5}">
                      <a16:colId xmlns:a16="http://schemas.microsoft.com/office/drawing/2014/main" val="3648366328"/>
                    </a:ext>
                  </a:extLst>
                </a:gridCol>
                <a:gridCol w="6736536">
                  <a:extLst>
                    <a:ext uri="{9D8B030D-6E8A-4147-A177-3AD203B41FA5}">
                      <a16:colId xmlns:a16="http://schemas.microsoft.com/office/drawing/2014/main" val="241300183"/>
                    </a:ext>
                  </a:extLst>
                </a:gridCol>
              </a:tblGrid>
              <a:tr h="370840">
                <a:tc>
                  <a:txBody>
                    <a:bodyPr/>
                    <a:lstStyle/>
                    <a:p>
                      <a:r>
                        <a:rPr lang="en-US"/>
                        <a:t>Term</a:t>
                      </a:r>
                    </a:p>
                  </a:txBody>
                  <a:tcPr/>
                </a:tc>
                <a:tc>
                  <a:txBody>
                    <a:bodyPr/>
                    <a:lstStyle/>
                    <a:p>
                      <a:r>
                        <a:rPr lang="en-US"/>
                        <a:t>Definition</a:t>
                      </a:r>
                    </a:p>
                  </a:txBody>
                  <a:tcPr/>
                </a:tc>
                <a:extLst>
                  <a:ext uri="{0D108BD9-81ED-4DB2-BD59-A6C34878D82A}">
                    <a16:rowId xmlns:a16="http://schemas.microsoft.com/office/drawing/2014/main" val="4190091759"/>
                  </a:ext>
                </a:extLst>
              </a:tr>
              <a:tr h="370840">
                <a:tc>
                  <a:txBody>
                    <a:bodyPr/>
                    <a:lstStyle/>
                    <a:p>
                      <a:r>
                        <a:rPr lang="en-US" sz="1200" b="1"/>
                        <a:t>EDVC</a:t>
                      </a:r>
                    </a:p>
                  </a:txBody>
                  <a:tcPr/>
                </a:tc>
                <a:tc>
                  <a:txBody>
                    <a:bodyPr/>
                    <a:lstStyle/>
                    <a:p>
                      <a:r>
                        <a:rPr lang="en-US" sz="1200"/>
                        <a:t>Effective dispersal volume charge (EDVC), or the maximum refrigerant charge permitted for an effective dispersal volume.</a:t>
                      </a:r>
                    </a:p>
                  </a:txBody>
                  <a:tcPr/>
                </a:tc>
                <a:extLst>
                  <a:ext uri="{0D108BD9-81ED-4DB2-BD59-A6C34878D82A}">
                    <a16:rowId xmlns:a16="http://schemas.microsoft.com/office/drawing/2014/main" val="3346495095"/>
                  </a:ext>
                </a:extLst>
              </a:tr>
              <a:tr h="370840">
                <a:tc>
                  <a:txBody>
                    <a:bodyPr/>
                    <a:lstStyle/>
                    <a:p>
                      <a:r>
                        <a:rPr lang="en-US" sz="1200" b="1"/>
                        <a:t>Occupancy Classification</a:t>
                      </a:r>
                    </a:p>
                  </a:txBody>
                  <a:tcPr/>
                </a:tc>
                <a:tc>
                  <a:txBody>
                    <a:bodyPr/>
                    <a:lstStyle/>
                    <a:p>
                      <a:r>
                        <a:rPr lang="en-US" sz="1200"/>
                        <a:t>Characterizes the ability of people to respond to potential exposure to refrigerant, where classifications include institutional, public assembly, residential, commercial, large mercantile, industrial and mixed occupancy.</a:t>
                      </a:r>
                    </a:p>
                  </a:txBody>
                  <a:tcPr/>
                </a:tc>
                <a:extLst>
                  <a:ext uri="{0D108BD9-81ED-4DB2-BD59-A6C34878D82A}">
                    <a16:rowId xmlns:a16="http://schemas.microsoft.com/office/drawing/2014/main" val="2976194418"/>
                  </a:ext>
                </a:extLst>
              </a:tr>
              <a:tr h="370840">
                <a:tc>
                  <a:txBody>
                    <a:bodyPr/>
                    <a:lstStyle/>
                    <a:p>
                      <a:r>
                        <a:rPr lang="en-US" sz="1200" b="1"/>
                        <a:t>Refrigerating System Classification</a:t>
                      </a:r>
                    </a:p>
                  </a:txBody>
                  <a:tcPr/>
                </a:tc>
                <a:tc>
                  <a:txBody>
                    <a:bodyPr/>
                    <a:lstStyle/>
                    <a:p>
                      <a:r>
                        <a:rPr lang="en-US" sz="1200" dirty="0"/>
                        <a:t>Characterizes the refrigerating system, and in particular the method of extracting/delivering heat: direct or indirect, high-probability or low-probability.</a:t>
                      </a:r>
                    </a:p>
                  </a:txBody>
                  <a:tcPr/>
                </a:tc>
                <a:extLst>
                  <a:ext uri="{0D108BD9-81ED-4DB2-BD59-A6C34878D82A}">
                    <a16:rowId xmlns:a16="http://schemas.microsoft.com/office/drawing/2014/main" val="1264793365"/>
                  </a:ext>
                </a:extLst>
              </a:tr>
            </a:tbl>
          </a:graphicData>
        </a:graphic>
      </p:graphicFrame>
    </p:spTree>
    <p:extLst>
      <p:ext uri="{BB962C8B-B14F-4D97-AF65-F5344CB8AC3E}">
        <p14:creationId xmlns:p14="http://schemas.microsoft.com/office/powerpoint/2010/main" val="9475686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E2E4-AA85-B72E-62BC-47176E0B12C2}"/>
              </a:ext>
            </a:extLst>
          </p:cNvPr>
          <p:cNvSpPr>
            <a:spLocks noGrp="1"/>
          </p:cNvSpPr>
          <p:nvPr>
            <p:ph type="title"/>
          </p:nvPr>
        </p:nvSpPr>
        <p:spPr/>
        <p:txBody>
          <a:bodyPr/>
          <a:lstStyle/>
          <a:p>
            <a:r>
              <a:rPr lang="en-US"/>
              <a:t>ASHRAE Standard 15</a:t>
            </a:r>
          </a:p>
        </p:txBody>
      </p:sp>
      <p:sp>
        <p:nvSpPr>
          <p:cNvPr id="3" name="Content Placeholder 2">
            <a:extLst>
              <a:ext uri="{FF2B5EF4-FFF2-40B4-BE49-F238E27FC236}">
                <a16:creationId xmlns:a16="http://schemas.microsoft.com/office/drawing/2014/main" id="{4E9ACD5A-AEC1-E266-0535-928F21D8A110}"/>
              </a:ext>
            </a:extLst>
          </p:cNvPr>
          <p:cNvSpPr>
            <a:spLocks noGrp="1"/>
          </p:cNvSpPr>
          <p:nvPr>
            <p:ph sz="quarter" idx="10"/>
          </p:nvPr>
        </p:nvSpPr>
        <p:spPr/>
        <p:txBody>
          <a:bodyPr/>
          <a:lstStyle/>
          <a:p>
            <a:r>
              <a:rPr lang="en-US"/>
              <a:t>Occupancy Classification</a:t>
            </a:r>
          </a:p>
        </p:txBody>
      </p:sp>
      <p:sp>
        <p:nvSpPr>
          <p:cNvPr id="4" name="Content Placeholder 3">
            <a:extLst>
              <a:ext uri="{FF2B5EF4-FFF2-40B4-BE49-F238E27FC236}">
                <a16:creationId xmlns:a16="http://schemas.microsoft.com/office/drawing/2014/main" id="{55B8FDEB-A18B-A0B2-B826-80959E4073B1}"/>
              </a:ext>
            </a:extLst>
          </p:cNvPr>
          <p:cNvSpPr>
            <a:spLocks noGrp="1"/>
          </p:cNvSpPr>
          <p:nvPr>
            <p:ph sz="quarter" idx="17"/>
          </p:nvPr>
        </p:nvSpPr>
        <p:spPr>
          <a:xfrm>
            <a:off x="320250" y="1238865"/>
            <a:ext cx="2770735" cy="3155275"/>
          </a:xfrm>
        </p:spPr>
        <p:txBody>
          <a:bodyPr/>
          <a:lstStyle/>
          <a:p>
            <a:r>
              <a:rPr lang="en-US"/>
              <a:t>ASHRAE Standard 15, Section 4</a:t>
            </a:r>
          </a:p>
          <a:p>
            <a:endParaRPr lang="en-US"/>
          </a:p>
          <a:p>
            <a:endParaRPr lang="en-US"/>
          </a:p>
          <a:p>
            <a:endParaRPr lang="en-US"/>
          </a:p>
          <a:p>
            <a:endParaRPr lang="en-US"/>
          </a:p>
          <a:p>
            <a:endParaRPr lang="en-US"/>
          </a:p>
          <a:p>
            <a:endParaRPr lang="en-US"/>
          </a:p>
          <a:p>
            <a:pPr marL="285750" indent="-285750">
              <a:buFont typeface="Arial" panose="020B0604020202020204" pitchFamily="34" charset="0"/>
              <a:buChar char="•"/>
            </a:pPr>
            <a:r>
              <a:rPr lang="en-US"/>
              <a:t>Different occupancy types may require different actions</a:t>
            </a:r>
          </a:p>
          <a:p>
            <a:endParaRPr lang="en-US"/>
          </a:p>
        </p:txBody>
      </p:sp>
      <p:sp>
        <p:nvSpPr>
          <p:cNvPr id="5" name="Content Placeholder 4">
            <a:extLst>
              <a:ext uri="{FF2B5EF4-FFF2-40B4-BE49-F238E27FC236}">
                <a16:creationId xmlns:a16="http://schemas.microsoft.com/office/drawing/2014/main" id="{E67DC188-40FB-1FF0-4A40-0A7B1A72CACD}"/>
              </a:ext>
            </a:extLst>
          </p:cNvPr>
          <p:cNvSpPr>
            <a:spLocks noGrp="1"/>
          </p:cNvSpPr>
          <p:nvPr>
            <p:ph sz="quarter" idx="18"/>
          </p:nvPr>
        </p:nvSpPr>
        <p:spPr/>
        <p:txBody>
          <a:bodyPr/>
          <a:lstStyle/>
          <a:p>
            <a:r>
              <a:rPr lang="en-US"/>
              <a:t>Refrigeration System Classification</a:t>
            </a:r>
          </a:p>
        </p:txBody>
      </p:sp>
      <p:sp>
        <p:nvSpPr>
          <p:cNvPr id="6" name="Content Placeholder 5">
            <a:extLst>
              <a:ext uri="{FF2B5EF4-FFF2-40B4-BE49-F238E27FC236}">
                <a16:creationId xmlns:a16="http://schemas.microsoft.com/office/drawing/2014/main" id="{6404A394-1459-10A5-E61C-AB5E6048C352}"/>
              </a:ext>
            </a:extLst>
          </p:cNvPr>
          <p:cNvSpPr>
            <a:spLocks noGrp="1"/>
          </p:cNvSpPr>
          <p:nvPr>
            <p:ph sz="quarter" idx="19"/>
          </p:nvPr>
        </p:nvSpPr>
        <p:spPr>
          <a:xfrm>
            <a:off x="3197922" y="1238865"/>
            <a:ext cx="2770735" cy="3155275"/>
          </a:xfrm>
        </p:spPr>
        <p:txBody>
          <a:bodyPr/>
          <a:lstStyle/>
          <a:p>
            <a:r>
              <a:rPr lang="en-US"/>
              <a:t>ASHRAE Standard 15, Section 5</a:t>
            </a:r>
          </a:p>
          <a:p>
            <a:endParaRPr lang="en-US"/>
          </a:p>
          <a:p>
            <a:endParaRPr lang="en-US"/>
          </a:p>
          <a:p>
            <a:endParaRPr lang="en-US"/>
          </a:p>
          <a:p>
            <a:r>
              <a:rPr lang="en-US" sz="1400"/>
              <a:t>A </a:t>
            </a:r>
            <a:r>
              <a:rPr lang="en-US" sz="1400" i="1"/>
              <a:t>direct</a:t>
            </a:r>
            <a:r>
              <a:rPr lang="en-US" sz="1400"/>
              <a:t> system is one in which the evaporator or condenser of the refrigerating system is in direct contact with the air or other substances to be cooled or heated.</a:t>
            </a:r>
          </a:p>
          <a:p>
            <a:r>
              <a:rPr lang="en-US" sz="1400"/>
              <a:t>An </a:t>
            </a:r>
            <a:r>
              <a:rPr lang="en-US" sz="1400" i="1"/>
              <a:t>indirect</a:t>
            </a:r>
            <a:r>
              <a:rPr lang="en-US" sz="1400"/>
              <a:t> system is one in which a secondary coolant cooled or heated by the refrigerating system is circulated to the air or other substance to be cooled or heated.</a:t>
            </a:r>
          </a:p>
        </p:txBody>
      </p:sp>
      <p:sp>
        <p:nvSpPr>
          <p:cNvPr id="7" name="Content Placeholder 6">
            <a:extLst>
              <a:ext uri="{FF2B5EF4-FFF2-40B4-BE49-F238E27FC236}">
                <a16:creationId xmlns:a16="http://schemas.microsoft.com/office/drawing/2014/main" id="{72491961-53CC-E2AE-FF16-B209F64C92D7}"/>
              </a:ext>
            </a:extLst>
          </p:cNvPr>
          <p:cNvSpPr>
            <a:spLocks noGrp="1"/>
          </p:cNvSpPr>
          <p:nvPr>
            <p:ph sz="quarter" idx="20"/>
          </p:nvPr>
        </p:nvSpPr>
        <p:spPr/>
        <p:txBody>
          <a:bodyPr/>
          <a:lstStyle/>
          <a:p>
            <a:r>
              <a:rPr lang="en-US"/>
              <a:t>Safety Group</a:t>
            </a:r>
          </a:p>
          <a:p>
            <a:endParaRPr lang="en-US"/>
          </a:p>
        </p:txBody>
      </p:sp>
      <p:sp>
        <p:nvSpPr>
          <p:cNvPr id="8" name="Content Placeholder 7">
            <a:extLst>
              <a:ext uri="{FF2B5EF4-FFF2-40B4-BE49-F238E27FC236}">
                <a16:creationId xmlns:a16="http://schemas.microsoft.com/office/drawing/2014/main" id="{56CCEE25-4607-56EB-B3CB-1F36FF902E39}"/>
              </a:ext>
            </a:extLst>
          </p:cNvPr>
          <p:cNvSpPr>
            <a:spLocks noGrp="1"/>
          </p:cNvSpPr>
          <p:nvPr>
            <p:ph sz="quarter" idx="21"/>
          </p:nvPr>
        </p:nvSpPr>
        <p:spPr>
          <a:xfrm>
            <a:off x="6055421" y="1238865"/>
            <a:ext cx="2770735" cy="3155275"/>
          </a:xfrm>
        </p:spPr>
        <p:txBody>
          <a:bodyPr/>
          <a:lstStyle/>
          <a:p>
            <a:r>
              <a:rPr lang="en-US"/>
              <a:t>ASHRAE Standard 15, Section 6</a:t>
            </a:r>
          </a:p>
          <a:p>
            <a:r>
              <a:rPr lang="en-US"/>
              <a:t>Per ASHRAE Standard 34</a:t>
            </a:r>
          </a:p>
          <a:p>
            <a:endParaRPr lang="en-US"/>
          </a:p>
          <a:p>
            <a:endParaRPr lang="en-US"/>
          </a:p>
          <a:p>
            <a:endParaRPr lang="en-US"/>
          </a:p>
          <a:p>
            <a:endParaRPr lang="en-US"/>
          </a:p>
          <a:p>
            <a:endParaRPr lang="en-US"/>
          </a:p>
        </p:txBody>
      </p:sp>
      <p:pic>
        <p:nvPicPr>
          <p:cNvPr id="9" name="Picture 8">
            <a:extLst>
              <a:ext uri="{FF2B5EF4-FFF2-40B4-BE49-F238E27FC236}">
                <a16:creationId xmlns:a16="http://schemas.microsoft.com/office/drawing/2014/main" id="{CDAD140F-9949-48E3-D911-657F32426F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22034" y="2065566"/>
            <a:ext cx="2037505" cy="1391914"/>
          </a:xfrm>
          <a:prstGeom prst="rect">
            <a:avLst/>
          </a:prstGeom>
        </p:spPr>
      </p:pic>
      <p:graphicFrame>
        <p:nvGraphicFramePr>
          <p:cNvPr id="10" name="Content Placeholder 28">
            <a:extLst>
              <a:ext uri="{FF2B5EF4-FFF2-40B4-BE49-F238E27FC236}">
                <a16:creationId xmlns:a16="http://schemas.microsoft.com/office/drawing/2014/main" id="{EF609203-1307-3939-7518-CFC11917441A}"/>
              </a:ext>
            </a:extLst>
          </p:cNvPr>
          <p:cNvGraphicFramePr>
            <a:graphicFrameLocks/>
          </p:cNvGraphicFramePr>
          <p:nvPr>
            <p:extLst>
              <p:ext uri="{D42A27DB-BD31-4B8C-83A1-F6EECF244321}">
                <p14:modId xmlns:p14="http://schemas.microsoft.com/office/powerpoint/2010/main" val="1093392276"/>
              </p:ext>
            </p:extLst>
          </p:nvPr>
        </p:nvGraphicFramePr>
        <p:xfrm>
          <a:off x="836339" y="1628946"/>
          <a:ext cx="1554373" cy="1375067"/>
        </p:xfrm>
        <a:graphic>
          <a:graphicData uri="http://schemas.openxmlformats.org/drawingml/2006/table">
            <a:tbl>
              <a:tblPr firstRow="1" bandRow="1">
                <a:tableStyleId>{5C22544A-7EE6-4342-B048-85BDC9FD1C3A}</a:tableStyleId>
              </a:tblPr>
              <a:tblGrid>
                <a:gridCol w="1554373">
                  <a:extLst>
                    <a:ext uri="{9D8B030D-6E8A-4147-A177-3AD203B41FA5}">
                      <a16:colId xmlns:a16="http://schemas.microsoft.com/office/drawing/2014/main" val="1837256761"/>
                    </a:ext>
                  </a:extLst>
                </a:gridCol>
              </a:tblGrid>
              <a:tr h="147827">
                <a:tc>
                  <a:txBody>
                    <a:bodyPr/>
                    <a:lstStyle/>
                    <a:p>
                      <a:pPr algn="ctr" fontAlgn="t"/>
                      <a:r>
                        <a:rPr lang="en-US" sz="1100" b="1" i="0" u="none" strike="noStrike">
                          <a:solidFill>
                            <a:srgbClr val="FFFFFF"/>
                          </a:solidFill>
                          <a:effectLst/>
                          <a:latin typeface="+mj-lt"/>
                        </a:rPr>
                        <a:t>Classification</a:t>
                      </a:r>
                      <a:endParaRPr lang="en-US" sz="1100" b="0" i="0" u="none" strike="noStrike">
                        <a:solidFill>
                          <a:srgbClr val="000000"/>
                        </a:solidFill>
                        <a:effectLst/>
                        <a:latin typeface="+mj-lt"/>
                      </a:endParaRPr>
                    </a:p>
                  </a:txBody>
                  <a:tcPr marR="7620" marT="7620" marB="0"/>
                </a:tc>
                <a:extLst>
                  <a:ext uri="{0D108BD9-81ED-4DB2-BD59-A6C34878D82A}">
                    <a16:rowId xmlns:a16="http://schemas.microsoft.com/office/drawing/2014/main" val="925550947"/>
                  </a:ext>
                </a:extLst>
              </a:tr>
              <a:tr h="149831">
                <a:tc>
                  <a:txBody>
                    <a:bodyPr/>
                    <a:lstStyle/>
                    <a:p>
                      <a:pPr marL="0" algn="l" defTabSz="914400" rtl="0" eaLnBrk="1" fontAlgn="t" latinLnBrk="0" hangingPunct="1">
                        <a:lnSpc>
                          <a:spcPct val="100000"/>
                        </a:lnSpc>
                      </a:pPr>
                      <a:r>
                        <a:rPr lang="en-US" sz="1050" b="0" kern="1200">
                          <a:solidFill>
                            <a:schemeClr val="dk1"/>
                          </a:solidFill>
                          <a:latin typeface="+mj-lt"/>
                          <a:ea typeface="+mn-ea"/>
                          <a:cs typeface="+mn-cs"/>
                        </a:rPr>
                        <a:t>Institutional</a:t>
                      </a:r>
                    </a:p>
                  </a:txBody>
                  <a:tcPr marR="7620" marT="7620" marB="0"/>
                </a:tc>
                <a:extLst>
                  <a:ext uri="{0D108BD9-81ED-4DB2-BD59-A6C34878D82A}">
                    <a16:rowId xmlns:a16="http://schemas.microsoft.com/office/drawing/2014/main" val="3592818454"/>
                  </a:ext>
                </a:extLst>
              </a:tr>
              <a:tr h="193967">
                <a:tc>
                  <a:txBody>
                    <a:bodyPr/>
                    <a:lstStyle/>
                    <a:p>
                      <a:pPr marL="0" algn="l" defTabSz="914400" rtl="0" eaLnBrk="1" fontAlgn="ctr" latinLnBrk="0" hangingPunct="1">
                        <a:lnSpc>
                          <a:spcPct val="100000"/>
                        </a:lnSpc>
                      </a:pPr>
                      <a:r>
                        <a:rPr lang="en-US" sz="1050" b="0" kern="1200">
                          <a:solidFill>
                            <a:schemeClr val="dk1"/>
                          </a:solidFill>
                          <a:latin typeface="+mj-lt"/>
                          <a:ea typeface="+mn-ea"/>
                          <a:cs typeface="+mn-cs"/>
                        </a:rPr>
                        <a:t>Public assembly</a:t>
                      </a:r>
                    </a:p>
                  </a:txBody>
                  <a:tcPr marR="7620" marT="7620" marB="0"/>
                </a:tc>
                <a:extLst>
                  <a:ext uri="{0D108BD9-81ED-4DB2-BD59-A6C34878D82A}">
                    <a16:rowId xmlns:a16="http://schemas.microsoft.com/office/drawing/2014/main" val="143571695"/>
                  </a:ext>
                </a:extLst>
              </a:tr>
              <a:tr h="149831">
                <a:tc>
                  <a:txBody>
                    <a:bodyPr/>
                    <a:lstStyle/>
                    <a:p>
                      <a:pPr marL="0" algn="l" defTabSz="914400" rtl="0" eaLnBrk="1" fontAlgn="t" latinLnBrk="0" hangingPunct="1">
                        <a:lnSpc>
                          <a:spcPct val="100000"/>
                        </a:lnSpc>
                      </a:pPr>
                      <a:r>
                        <a:rPr lang="en-US" sz="1050" b="0" kern="1200">
                          <a:solidFill>
                            <a:schemeClr val="dk1"/>
                          </a:solidFill>
                          <a:latin typeface="+mj-lt"/>
                          <a:ea typeface="+mn-ea"/>
                          <a:cs typeface="+mn-cs"/>
                        </a:rPr>
                        <a:t>Residential</a:t>
                      </a:r>
                    </a:p>
                  </a:txBody>
                  <a:tcPr marR="7620" marT="7620" marB="0"/>
                </a:tc>
                <a:extLst>
                  <a:ext uri="{0D108BD9-81ED-4DB2-BD59-A6C34878D82A}">
                    <a16:rowId xmlns:a16="http://schemas.microsoft.com/office/drawing/2014/main" val="1918076240"/>
                  </a:ext>
                </a:extLst>
              </a:tr>
              <a:tr h="143359">
                <a:tc>
                  <a:txBody>
                    <a:bodyPr/>
                    <a:lstStyle/>
                    <a:p>
                      <a:pPr marL="0" algn="l" defTabSz="914400" rtl="0" eaLnBrk="1" fontAlgn="ctr" latinLnBrk="0" hangingPunct="1">
                        <a:lnSpc>
                          <a:spcPct val="100000"/>
                        </a:lnSpc>
                      </a:pPr>
                      <a:r>
                        <a:rPr lang="en-US" sz="1050" b="0" kern="1200">
                          <a:solidFill>
                            <a:schemeClr val="dk1"/>
                          </a:solidFill>
                          <a:latin typeface="+mj-lt"/>
                          <a:ea typeface="+mn-ea"/>
                          <a:cs typeface="+mn-cs"/>
                        </a:rPr>
                        <a:t>Commercial</a:t>
                      </a:r>
                    </a:p>
                  </a:txBody>
                  <a:tcPr marR="7620" marT="7620" marB="0"/>
                </a:tc>
                <a:extLst>
                  <a:ext uri="{0D108BD9-81ED-4DB2-BD59-A6C34878D82A}">
                    <a16:rowId xmlns:a16="http://schemas.microsoft.com/office/drawing/2014/main" val="2889481606"/>
                  </a:ext>
                </a:extLst>
              </a:tr>
              <a:tr h="149831">
                <a:tc>
                  <a:txBody>
                    <a:bodyPr/>
                    <a:lstStyle/>
                    <a:p>
                      <a:pPr marL="0" algn="l" defTabSz="914400" rtl="0" eaLnBrk="1" fontAlgn="t" latinLnBrk="0" hangingPunct="1">
                        <a:lnSpc>
                          <a:spcPct val="100000"/>
                        </a:lnSpc>
                      </a:pPr>
                      <a:r>
                        <a:rPr lang="en-US" sz="1050" b="0" kern="1200">
                          <a:solidFill>
                            <a:schemeClr val="dk1"/>
                          </a:solidFill>
                          <a:latin typeface="+mj-lt"/>
                          <a:ea typeface="+mn-ea"/>
                          <a:cs typeface="+mn-cs"/>
                        </a:rPr>
                        <a:t>Large mercantile</a:t>
                      </a:r>
                    </a:p>
                  </a:txBody>
                  <a:tcPr marR="7620" marT="7620" marB="0"/>
                </a:tc>
                <a:extLst>
                  <a:ext uri="{0D108BD9-81ED-4DB2-BD59-A6C34878D82A}">
                    <a16:rowId xmlns:a16="http://schemas.microsoft.com/office/drawing/2014/main" val="2717679912"/>
                  </a:ext>
                </a:extLst>
              </a:tr>
              <a:tr h="149831">
                <a:tc>
                  <a:txBody>
                    <a:bodyPr/>
                    <a:lstStyle/>
                    <a:p>
                      <a:pPr marL="0" algn="l" defTabSz="914400" rtl="0" eaLnBrk="1" fontAlgn="t" latinLnBrk="0" hangingPunct="1">
                        <a:lnSpc>
                          <a:spcPct val="100000"/>
                        </a:lnSpc>
                      </a:pPr>
                      <a:r>
                        <a:rPr lang="en-US" sz="1050" b="0" kern="1200">
                          <a:solidFill>
                            <a:schemeClr val="dk1"/>
                          </a:solidFill>
                          <a:latin typeface="+mj-lt"/>
                          <a:ea typeface="+mn-ea"/>
                          <a:cs typeface="+mn-cs"/>
                        </a:rPr>
                        <a:t>Industrial</a:t>
                      </a:r>
                    </a:p>
                  </a:txBody>
                  <a:tcPr marR="7620" marT="7620" marB="0"/>
                </a:tc>
                <a:extLst>
                  <a:ext uri="{0D108BD9-81ED-4DB2-BD59-A6C34878D82A}">
                    <a16:rowId xmlns:a16="http://schemas.microsoft.com/office/drawing/2014/main" val="1080946589"/>
                  </a:ext>
                </a:extLst>
              </a:tr>
              <a:tr h="149831">
                <a:tc>
                  <a:txBody>
                    <a:bodyPr/>
                    <a:lstStyle/>
                    <a:p>
                      <a:pPr marL="0" algn="l" defTabSz="914400" rtl="0" eaLnBrk="1" fontAlgn="t" latinLnBrk="0" hangingPunct="1">
                        <a:lnSpc>
                          <a:spcPct val="100000"/>
                        </a:lnSpc>
                      </a:pPr>
                      <a:r>
                        <a:rPr lang="en-US" sz="1050" b="0" kern="1200" dirty="0">
                          <a:solidFill>
                            <a:schemeClr val="dk1"/>
                          </a:solidFill>
                          <a:latin typeface="+mj-lt"/>
                          <a:ea typeface="+mn-ea"/>
                          <a:cs typeface="+mn-cs"/>
                        </a:rPr>
                        <a:t>Mixed</a:t>
                      </a:r>
                    </a:p>
                  </a:txBody>
                  <a:tcPr marR="7620" marT="7620" marB="0"/>
                </a:tc>
                <a:extLst>
                  <a:ext uri="{0D108BD9-81ED-4DB2-BD59-A6C34878D82A}">
                    <a16:rowId xmlns:a16="http://schemas.microsoft.com/office/drawing/2014/main" val="4041976110"/>
                  </a:ext>
                </a:extLst>
              </a:tr>
            </a:tbl>
          </a:graphicData>
        </a:graphic>
      </p:graphicFrame>
      <p:graphicFrame>
        <p:nvGraphicFramePr>
          <p:cNvPr id="11" name="Content Placeholder 28">
            <a:extLst>
              <a:ext uri="{FF2B5EF4-FFF2-40B4-BE49-F238E27FC236}">
                <a16:creationId xmlns:a16="http://schemas.microsoft.com/office/drawing/2014/main" id="{4C614AB8-1309-7432-1414-907F29981761}"/>
              </a:ext>
            </a:extLst>
          </p:cNvPr>
          <p:cNvGraphicFramePr>
            <a:graphicFrameLocks/>
          </p:cNvGraphicFramePr>
          <p:nvPr>
            <p:extLst>
              <p:ext uri="{D42A27DB-BD31-4B8C-83A1-F6EECF244321}">
                <p14:modId xmlns:p14="http://schemas.microsoft.com/office/powerpoint/2010/main" val="3154097432"/>
              </p:ext>
            </p:extLst>
          </p:nvPr>
        </p:nvGraphicFramePr>
        <p:xfrm>
          <a:off x="3794812" y="1705556"/>
          <a:ext cx="1554373" cy="510540"/>
        </p:xfrm>
        <a:graphic>
          <a:graphicData uri="http://schemas.openxmlformats.org/drawingml/2006/table">
            <a:tbl>
              <a:tblPr firstRow="1" bandRow="1">
                <a:tableStyleId>{5C22544A-7EE6-4342-B048-85BDC9FD1C3A}</a:tableStyleId>
              </a:tblPr>
              <a:tblGrid>
                <a:gridCol w="1554373">
                  <a:extLst>
                    <a:ext uri="{9D8B030D-6E8A-4147-A177-3AD203B41FA5}">
                      <a16:colId xmlns:a16="http://schemas.microsoft.com/office/drawing/2014/main" val="1837256761"/>
                    </a:ext>
                  </a:extLst>
                </a:gridCol>
              </a:tblGrid>
              <a:tr h="147827">
                <a:tc>
                  <a:txBody>
                    <a:bodyPr/>
                    <a:lstStyle/>
                    <a:p>
                      <a:pPr algn="ctr" fontAlgn="t"/>
                      <a:r>
                        <a:rPr lang="en-US" sz="1100" b="1" i="0" u="none" strike="noStrike">
                          <a:solidFill>
                            <a:srgbClr val="FFFFFF"/>
                          </a:solidFill>
                          <a:effectLst/>
                          <a:latin typeface="+mj-lt"/>
                        </a:rPr>
                        <a:t>Classification</a:t>
                      </a:r>
                      <a:endParaRPr lang="en-US" sz="1100" b="0" i="0" u="none" strike="noStrike">
                        <a:solidFill>
                          <a:srgbClr val="000000"/>
                        </a:solidFill>
                        <a:effectLst/>
                        <a:latin typeface="+mj-lt"/>
                      </a:endParaRPr>
                    </a:p>
                  </a:txBody>
                  <a:tcPr marR="7620" marT="7620" marB="0"/>
                </a:tc>
                <a:extLst>
                  <a:ext uri="{0D108BD9-81ED-4DB2-BD59-A6C34878D82A}">
                    <a16:rowId xmlns:a16="http://schemas.microsoft.com/office/drawing/2014/main" val="925550947"/>
                  </a:ext>
                </a:extLst>
              </a:tr>
              <a:tr h="149831">
                <a:tc>
                  <a:txBody>
                    <a:bodyPr/>
                    <a:lstStyle/>
                    <a:p>
                      <a:pPr marL="0" algn="l" defTabSz="914400" rtl="0" eaLnBrk="1" fontAlgn="t" latinLnBrk="0" hangingPunct="1">
                        <a:lnSpc>
                          <a:spcPct val="100000"/>
                        </a:lnSpc>
                      </a:pPr>
                      <a:r>
                        <a:rPr lang="en-US" sz="1050" b="0" kern="1200">
                          <a:solidFill>
                            <a:schemeClr val="dk1"/>
                          </a:solidFill>
                          <a:latin typeface="+mj-lt"/>
                          <a:ea typeface="+mn-ea"/>
                          <a:cs typeface="+mn-cs"/>
                        </a:rPr>
                        <a:t>High Probability</a:t>
                      </a:r>
                    </a:p>
                  </a:txBody>
                  <a:tcPr marR="7620" marT="7620" marB="0"/>
                </a:tc>
                <a:extLst>
                  <a:ext uri="{0D108BD9-81ED-4DB2-BD59-A6C34878D82A}">
                    <a16:rowId xmlns:a16="http://schemas.microsoft.com/office/drawing/2014/main" val="3592818454"/>
                  </a:ext>
                </a:extLst>
              </a:tr>
              <a:tr h="14983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kern="1200" dirty="0">
                          <a:solidFill>
                            <a:schemeClr val="dk1"/>
                          </a:solidFill>
                          <a:latin typeface="+mn-lt"/>
                          <a:ea typeface="+mn-ea"/>
                          <a:cs typeface="+mn-cs"/>
                        </a:rPr>
                        <a:t>Low Probability</a:t>
                      </a:r>
                      <a:endParaRPr lang="en-US" sz="1050" b="0" kern="1200" dirty="0">
                        <a:solidFill>
                          <a:schemeClr val="dk1"/>
                        </a:solidFill>
                        <a:latin typeface="+mj-lt"/>
                        <a:ea typeface="+mn-ea"/>
                        <a:cs typeface="+mn-cs"/>
                      </a:endParaRPr>
                    </a:p>
                  </a:txBody>
                  <a:tcPr marR="7620" marT="7620" marB="0"/>
                </a:tc>
                <a:extLst>
                  <a:ext uri="{0D108BD9-81ED-4DB2-BD59-A6C34878D82A}">
                    <a16:rowId xmlns:a16="http://schemas.microsoft.com/office/drawing/2014/main" val="143571695"/>
                  </a:ext>
                </a:extLst>
              </a:tr>
            </a:tbl>
          </a:graphicData>
        </a:graphic>
      </p:graphicFrame>
      <p:sp>
        <p:nvSpPr>
          <p:cNvPr id="12" name="Oval 11">
            <a:extLst>
              <a:ext uri="{FF2B5EF4-FFF2-40B4-BE49-F238E27FC236}">
                <a16:creationId xmlns:a16="http://schemas.microsoft.com/office/drawing/2014/main" id="{FC86A62F-F4B6-51D7-A01F-231FDC74523D}"/>
              </a:ext>
            </a:extLst>
          </p:cNvPr>
          <p:cNvSpPr/>
          <p:nvPr/>
        </p:nvSpPr>
        <p:spPr>
          <a:xfrm>
            <a:off x="1470958" y="488805"/>
            <a:ext cx="285136" cy="26055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A</a:t>
            </a:r>
          </a:p>
        </p:txBody>
      </p:sp>
      <p:sp>
        <p:nvSpPr>
          <p:cNvPr id="13" name="Oval 12">
            <a:extLst>
              <a:ext uri="{FF2B5EF4-FFF2-40B4-BE49-F238E27FC236}">
                <a16:creationId xmlns:a16="http://schemas.microsoft.com/office/drawing/2014/main" id="{EE417A70-EDA1-7349-D58F-C0624F871590}"/>
              </a:ext>
            </a:extLst>
          </p:cNvPr>
          <p:cNvSpPr/>
          <p:nvPr/>
        </p:nvSpPr>
        <p:spPr>
          <a:xfrm>
            <a:off x="4429431" y="479059"/>
            <a:ext cx="285136" cy="26055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B</a:t>
            </a:r>
          </a:p>
        </p:txBody>
      </p:sp>
      <p:sp>
        <p:nvSpPr>
          <p:cNvPr id="14" name="Oval 13">
            <a:extLst>
              <a:ext uri="{FF2B5EF4-FFF2-40B4-BE49-F238E27FC236}">
                <a16:creationId xmlns:a16="http://schemas.microsoft.com/office/drawing/2014/main" id="{2BE5AA07-F5F3-7DB7-0F60-20B62076C259}"/>
              </a:ext>
            </a:extLst>
          </p:cNvPr>
          <p:cNvSpPr/>
          <p:nvPr/>
        </p:nvSpPr>
        <p:spPr>
          <a:xfrm>
            <a:off x="7298219" y="473020"/>
            <a:ext cx="285136" cy="26055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C</a:t>
            </a:r>
          </a:p>
        </p:txBody>
      </p:sp>
    </p:spTree>
    <p:extLst>
      <p:ext uri="{BB962C8B-B14F-4D97-AF65-F5344CB8AC3E}">
        <p14:creationId xmlns:p14="http://schemas.microsoft.com/office/powerpoint/2010/main" val="26681285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ASHRAE Standard 15</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a:xfrm>
            <a:off x="222256" y="572534"/>
            <a:ext cx="8699488" cy="314349"/>
          </a:xfrm>
        </p:spPr>
        <p:txBody>
          <a:bodyPr/>
          <a:lstStyle/>
          <a:p>
            <a:r>
              <a:rPr lang="en-US"/>
              <a:t>Occupancy Classification</a:t>
            </a:r>
          </a:p>
        </p:txBody>
      </p:sp>
      <p:graphicFrame>
        <p:nvGraphicFramePr>
          <p:cNvPr id="7" name="Table 7">
            <a:extLst>
              <a:ext uri="{FF2B5EF4-FFF2-40B4-BE49-F238E27FC236}">
                <a16:creationId xmlns:a16="http://schemas.microsoft.com/office/drawing/2014/main" id="{716536BC-CCB6-D371-D61E-B9B1D11D5ECE}"/>
              </a:ext>
            </a:extLst>
          </p:cNvPr>
          <p:cNvGraphicFramePr>
            <a:graphicFrameLocks noGrp="1"/>
          </p:cNvGraphicFramePr>
          <p:nvPr>
            <p:extLst>
              <p:ext uri="{D42A27DB-BD31-4B8C-83A1-F6EECF244321}">
                <p14:modId xmlns:p14="http://schemas.microsoft.com/office/powerpoint/2010/main" val="960011262"/>
              </p:ext>
            </p:extLst>
          </p:nvPr>
        </p:nvGraphicFramePr>
        <p:xfrm>
          <a:off x="290052" y="848792"/>
          <a:ext cx="8554065" cy="3976285"/>
        </p:xfrm>
        <a:graphic>
          <a:graphicData uri="http://schemas.openxmlformats.org/drawingml/2006/table">
            <a:tbl>
              <a:tblPr firstRow="1" bandRow="1">
                <a:tableStyleId>{5C22544A-7EE6-4342-B048-85BDC9FD1C3A}</a:tableStyleId>
              </a:tblPr>
              <a:tblGrid>
                <a:gridCol w="1554373">
                  <a:extLst>
                    <a:ext uri="{9D8B030D-6E8A-4147-A177-3AD203B41FA5}">
                      <a16:colId xmlns:a16="http://schemas.microsoft.com/office/drawing/2014/main" val="3648366328"/>
                    </a:ext>
                  </a:extLst>
                </a:gridCol>
                <a:gridCol w="4364646">
                  <a:extLst>
                    <a:ext uri="{9D8B030D-6E8A-4147-A177-3AD203B41FA5}">
                      <a16:colId xmlns:a16="http://schemas.microsoft.com/office/drawing/2014/main" val="3677734749"/>
                    </a:ext>
                  </a:extLst>
                </a:gridCol>
                <a:gridCol w="2635046">
                  <a:extLst>
                    <a:ext uri="{9D8B030D-6E8A-4147-A177-3AD203B41FA5}">
                      <a16:colId xmlns:a16="http://schemas.microsoft.com/office/drawing/2014/main" val="241300183"/>
                    </a:ext>
                  </a:extLst>
                </a:gridCol>
              </a:tblGrid>
              <a:tr h="478563">
                <a:tc>
                  <a:txBody>
                    <a:bodyPr/>
                    <a:lstStyle/>
                    <a:p>
                      <a:pPr algn="ctr" fontAlgn="t"/>
                      <a:r>
                        <a:rPr lang="en-US" sz="1600" b="1" i="0" u="none" strike="noStrike">
                          <a:solidFill>
                            <a:srgbClr val="FFFFFF"/>
                          </a:solidFill>
                          <a:effectLst/>
                          <a:latin typeface="Arial" panose="020B0604020202020204" pitchFamily="34" charset="0"/>
                        </a:rPr>
                        <a:t>Classification</a:t>
                      </a:r>
                      <a:endParaRPr lang="en-US" sz="1600" b="0" i="0" u="none" strike="noStrike">
                        <a:solidFill>
                          <a:srgbClr val="000000"/>
                        </a:solidFill>
                        <a:effectLst/>
                        <a:latin typeface="Times New Roman" panose="02020603050405020304" pitchFamily="18" charset="0"/>
                      </a:endParaRPr>
                    </a:p>
                  </a:txBody>
                  <a:tcPr marR="7620" marT="7620" marB="0"/>
                </a:tc>
                <a:tc>
                  <a:txBody>
                    <a:bodyPr/>
                    <a:lstStyle/>
                    <a:p>
                      <a:pPr algn="ctr" fontAlgn="t"/>
                      <a:r>
                        <a:rPr lang="en-US" sz="1600" b="1" i="0" u="none" strike="noStrike">
                          <a:solidFill>
                            <a:schemeClr val="bg1"/>
                          </a:solidFill>
                          <a:effectLst/>
                          <a:latin typeface="Arial" panose="020B0604020202020204" pitchFamily="34" charset="0"/>
                        </a:rPr>
                        <a:t>Definition</a:t>
                      </a:r>
                      <a:endParaRPr lang="en-US" sz="1200" b="1" i="0" u="none" strike="noStrike">
                        <a:solidFill>
                          <a:schemeClr val="bg1"/>
                        </a:solidFill>
                        <a:effectLst/>
                        <a:latin typeface="Arial" panose="020B0604020202020204" pitchFamily="34" charset="0"/>
                      </a:endParaRPr>
                    </a:p>
                    <a:p>
                      <a:pPr algn="ctr" fontAlgn="t"/>
                      <a:r>
                        <a:rPr lang="en-US" sz="1200" b="1" i="0" u="none" strike="noStrike">
                          <a:solidFill>
                            <a:schemeClr val="bg1"/>
                          </a:solidFill>
                          <a:effectLst/>
                          <a:latin typeface="Arial" panose="020B0604020202020204" pitchFamily="34" charset="0"/>
                        </a:rPr>
                        <a:t>A premise or that portion of a premise… </a:t>
                      </a:r>
                    </a:p>
                  </a:txBody>
                  <a:tcPr marL="7620" marR="7620" marT="7620" marB="0"/>
                </a:tc>
                <a:tc>
                  <a:txBody>
                    <a:bodyPr/>
                    <a:lstStyle/>
                    <a:p>
                      <a:pPr algn="ctr" fontAlgn="t"/>
                      <a:r>
                        <a:rPr lang="en-US" sz="1600" b="1" i="0" u="none" strike="noStrike">
                          <a:solidFill>
                            <a:srgbClr val="FFFFFF"/>
                          </a:solidFill>
                          <a:effectLst/>
                          <a:latin typeface="Arial" panose="020B0604020202020204" pitchFamily="34" charset="0"/>
                        </a:rPr>
                        <a:t>Examples</a:t>
                      </a:r>
                      <a:endParaRPr lang="en-US" sz="1600" b="1"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4190091759"/>
                  </a:ext>
                </a:extLst>
              </a:tr>
              <a:tr h="485047">
                <a:tc>
                  <a:txBody>
                    <a:bodyPr/>
                    <a:lstStyle/>
                    <a:p>
                      <a:pPr marL="0" algn="l" defTabSz="914400" rtl="0" eaLnBrk="1" fontAlgn="t" latinLnBrk="0" hangingPunct="1">
                        <a:lnSpc>
                          <a:spcPct val="100000"/>
                        </a:lnSpc>
                      </a:pPr>
                      <a:r>
                        <a:rPr lang="en-US" sz="1200" b="1" kern="1200">
                          <a:solidFill>
                            <a:schemeClr val="dk1"/>
                          </a:solidFill>
                          <a:latin typeface="+mn-lt"/>
                          <a:ea typeface="+mn-ea"/>
                          <a:cs typeface="+mn-cs"/>
                        </a:rPr>
                        <a:t>Institutional</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from which, because they are disabled, debilitated, or confined, occupants cannot readily leave without the assistance of others</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Hospitals, nursing homes, prisons</a:t>
                      </a:r>
                    </a:p>
                  </a:txBody>
                  <a:tcPr marR="7620" marT="7620" marB="0"/>
                </a:tc>
                <a:extLst>
                  <a:ext uri="{0D108BD9-81ED-4DB2-BD59-A6C34878D82A}">
                    <a16:rowId xmlns:a16="http://schemas.microsoft.com/office/drawing/2014/main" val="3667524673"/>
                  </a:ext>
                </a:extLst>
              </a:tr>
              <a:tr h="485047">
                <a:tc>
                  <a:txBody>
                    <a:bodyPr/>
                    <a:lstStyle/>
                    <a:p>
                      <a:pPr marL="0" algn="l" defTabSz="914400" rtl="0" eaLnBrk="1" fontAlgn="ctr" latinLnBrk="0" hangingPunct="1">
                        <a:lnSpc>
                          <a:spcPct val="100000"/>
                        </a:lnSpc>
                      </a:pPr>
                      <a:r>
                        <a:rPr lang="en-US" sz="1200" b="1" kern="1200">
                          <a:solidFill>
                            <a:schemeClr val="dk1"/>
                          </a:solidFill>
                          <a:latin typeface="+mn-lt"/>
                          <a:ea typeface="+mn-ea"/>
                          <a:cs typeface="+mn-cs"/>
                        </a:rPr>
                        <a:t>Public assembly</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here large numbers of people congregate and from which occupants cannot quickly vacate the space</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Auditoriums, ballrooms, classrooms, restaurants, theaters, depots</a:t>
                      </a:r>
                    </a:p>
                  </a:txBody>
                  <a:tcPr marR="7620" marT="7620" marB="0"/>
                </a:tc>
                <a:extLst>
                  <a:ext uri="{0D108BD9-81ED-4DB2-BD59-A6C34878D82A}">
                    <a16:rowId xmlns:a16="http://schemas.microsoft.com/office/drawing/2014/main" val="3346495095"/>
                  </a:ext>
                </a:extLst>
              </a:tr>
              <a:tr h="485047">
                <a:tc>
                  <a:txBody>
                    <a:bodyPr/>
                    <a:lstStyle/>
                    <a:p>
                      <a:pPr marL="0" algn="l" defTabSz="914400" rtl="0" eaLnBrk="1" fontAlgn="t" latinLnBrk="0" hangingPunct="1">
                        <a:lnSpc>
                          <a:spcPct val="100000"/>
                        </a:lnSpc>
                      </a:pPr>
                      <a:r>
                        <a:rPr lang="en-US" sz="1200" b="1" kern="1200">
                          <a:solidFill>
                            <a:schemeClr val="dk1"/>
                          </a:solidFill>
                          <a:latin typeface="+mn-lt"/>
                          <a:ea typeface="+mn-ea"/>
                          <a:cs typeface="+mn-cs"/>
                        </a:rPr>
                        <a:t>Residential</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that provides the occupants with complete independent living facilities, including permanent provisions for living, sleeping, eating, cooking, and sanitation</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Hotels, dormitories, apartments</a:t>
                      </a:r>
                    </a:p>
                  </a:txBody>
                  <a:tcPr marR="7620" marT="7620" marB="0"/>
                </a:tc>
                <a:extLst>
                  <a:ext uri="{0D108BD9-81ED-4DB2-BD59-A6C34878D82A}">
                    <a16:rowId xmlns:a16="http://schemas.microsoft.com/office/drawing/2014/main" val="2976194418"/>
                  </a:ext>
                </a:extLst>
              </a:tr>
              <a:tr h="445014">
                <a:tc>
                  <a:txBody>
                    <a:bodyPr/>
                    <a:lstStyle/>
                    <a:p>
                      <a:pPr marL="0" algn="l" defTabSz="914400" rtl="0" eaLnBrk="1" fontAlgn="ctr" latinLnBrk="0" hangingPunct="1">
                        <a:lnSpc>
                          <a:spcPct val="100000"/>
                        </a:lnSpc>
                      </a:pPr>
                      <a:r>
                        <a:rPr lang="en-US" sz="1200" b="1" kern="1200">
                          <a:solidFill>
                            <a:schemeClr val="dk1"/>
                          </a:solidFill>
                          <a:latin typeface="+mn-lt"/>
                          <a:ea typeface="+mn-ea"/>
                          <a:cs typeface="+mn-cs"/>
                        </a:rPr>
                        <a:t>Commercial</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where people transact business, receive personal service, or purchase food and other goods</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Office and professional buildings, markets (excluding large mercantile)</a:t>
                      </a:r>
                    </a:p>
                  </a:txBody>
                  <a:tcPr marR="7620" marT="7620" marB="0"/>
                </a:tc>
                <a:extLst>
                  <a:ext uri="{0D108BD9-81ED-4DB2-BD59-A6C34878D82A}">
                    <a16:rowId xmlns:a16="http://schemas.microsoft.com/office/drawing/2014/main" val="1264793365"/>
                  </a:ext>
                </a:extLst>
              </a:tr>
              <a:tr h="485047">
                <a:tc>
                  <a:txBody>
                    <a:bodyPr/>
                    <a:lstStyle/>
                    <a:p>
                      <a:pPr marL="0" algn="l" defTabSz="914400" rtl="0" eaLnBrk="1" fontAlgn="t" latinLnBrk="0" hangingPunct="1">
                        <a:lnSpc>
                          <a:spcPct val="100000"/>
                        </a:lnSpc>
                      </a:pPr>
                      <a:r>
                        <a:rPr lang="en-US" sz="1200" b="1" kern="1200">
                          <a:solidFill>
                            <a:schemeClr val="dk1"/>
                          </a:solidFill>
                          <a:latin typeface="+mn-lt"/>
                          <a:ea typeface="+mn-ea"/>
                          <a:cs typeface="+mn-cs"/>
                        </a:rPr>
                        <a:t>Large mercantile</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where more than 100 persons congregate on levels above or below street level to purchase personal merchandise</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Shopping malls</a:t>
                      </a:r>
                    </a:p>
                  </a:txBody>
                  <a:tcPr marR="7620" marT="7620" marB="0"/>
                </a:tc>
                <a:extLst>
                  <a:ext uri="{0D108BD9-81ED-4DB2-BD59-A6C34878D82A}">
                    <a16:rowId xmlns:a16="http://schemas.microsoft.com/office/drawing/2014/main" val="3239855924"/>
                  </a:ext>
                </a:extLst>
              </a:tr>
              <a:tr h="485047">
                <a:tc>
                  <a:txBody>
                    <a:bodyPr/>
                    <a:lstStyle/>
                    <a:p>
                      <a:pPr marL="0" algn="l" defTabSz="914400" rtl="0" eaLnBrk="1" latinLnBrk="0" hangingPunct="1">
                        <a:lnSpc>
                          <a:spcPct val="100000"/>
                        </a:lnSpc>
                      </a:pPr>
                      <a:r>
                        <a:rPr lang="en-US" sz="1200" b="1" kern="1200">
                          <a:solidFill>
                            <a:schemeClr val="dk1"/>
                          </a:solidFill>
                          <a:latin typeface="+mn-lt"/>
                          <a:ea typeface="+mn-ea"/>
                          <a:cs typeface="+mn-cs"/>
                        </a:rPr>
                        <a:t>Industrial</a:t>
                      </a:r>
                    </a:p>
                  </a:txBody>
                  <a:tcPr/>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is a premise or that portion of a premise that is not open to the public, where access by authorized persons is controlled, and that is used to manufacture, process, or store goods</a:t>
                      </a:r>
                    </a:p>
                  </a:txBody>
                  <a:tcPr marR="7620" marT="7620" marB="0"/>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Manufacturing plants, processing plants, storage facilities</a:t>
                      </a:r>
                    </a:p>
                  </a:txBody>
                  <a:tcPr marR="7620" marT="7620" marB="0"/>
                </a:tc>
                <a:extLst>
                  <a:ext uri="{0D108BD9-81ED-4DB2-BD59-A6C34878D82A}">
                    <a16:rowId xmlns:a16="http://schemas.microsoft.com/office/drawing/2014/main" val="3075354506"/>
                  </a:ext>
                </a:extLst>
              </a:tr>
              <a:tr h="485047">
                <a:tc>
                  <a:txBody>
                    <a:bodyPr/>
                    <a:lstStyle/>
                    <a:p>
                      <a:pPr marL="0" algn="l" defTabSz="914400" rtl="0" eaLnBrk="1" latinLnBrk="0" hangingPunct="1">
                        <a:lnSpc>
                          <a:spcPct val="100000"/>
                        </a:lnSpc>
                      </a:pPr>
                      <a:r>
                        <a:rPr lang="en-US" sz="1200" b="1" kern="1200">
                          <a:solidFill>
                            <a:schemeClr val="dk1"/>
                          </a:solidFill>
                          <a:latin typeface="+mn-lt"/>
                          <a:ea typeface="+mn-ea"/>
                          <a:cs typeface="+mn-cs"/>
                        </a:rPr>
                        <a:t>Mixed</a:t>
                      </a:r>
                    </a:p>
                  </a:txBody>
                  <a:tcPr/>
                </a:tc>
                <a:tc>
                  <a:txBody>
                    <a:bodyPr/>
                    <a:lstStyle/>
                    <a:p>
                      <a:pPr marL="0" algn="l" defTabSz="914400" rtl="0" eaLnBrk="1" fontAlgn="t" latinLnBrk="0" hangingPunct="1">
                        <a:lnSpc>
                          <a:spcPct val="100000"/>
                        </a:lnSpc>
                      </a:pPr>
                      <a:r>
                        <a:rPr lang="en-US" sz="1200" b="0" kern="1200">
                          <a:solidFill>
                            <a:schemeClr val="dk1"/>
                          </a:solidFill>
                          <a:latin typeface="+mn-lt"/>
                          <a:ea typeface="+mn-ea"/>
                          <a:cs typeface="+mn-cs"/>
                        </a:rPr>
                        <a:t>two or more occupancies are located within the same building</a:t>
                      </a:r>
                    </a:p>
                  </a:txBody>
                  <a:tcPr marR="7620" marT="7620" marB="0"/>
                </a:tc>
                <a:tc>
                  <a:txBody>
                    <a:bodyPr/>
                    <a:lstStyle/>
                    <a:p>
                      <a:pPr marL="0" algn="l" defTabSz="914400" rtl="0" eaLnBrk="1" fontAlgn="t" latinLnBrk="0" hangingPunct="1">
                        <a:lnSpc>
                          <a:spcPct val="100000"/>
                        </a:lnSpc>
                      </a:pPr>
                      <a:r>
                        <a:rPr lang="en-US" sz="1200" b="0" kern="1200" dirty="0">
                          <a:solidFill>
                            <a:schemeClr val="dk1"/>
                          </a:solidFill>
                          <a:latin typeface="+mn-lt"/>
                          <a:ea typeface="+mn-ea"/>
                          <a:cs typeface="+mn-cs"/>
                        </a:rPr>
                        <a:t>Combination of one or more of the above space types</a:t>
                      </a:r>
                    </a:p>
                  </a:txBody>
                  <a:tcPr marR="7620" marT="7620" marB="0"/>
                </a:tc>
                <a:extLst>
                  <a:ext uri="{0D108BD9-81ED-4DB2-BD59-A6C34878D82A}">
                    <a16:rowId xmlns:a16="http://schemas.microsoft.com/office/drawing/2014/main" val="4208526347"/>
                  </a:ext>
                </a:extLst>
              </a:tr>
            </a:tbl>
          </a:graphicData>
        </a:graphic>
      </p:graphicFrame>
    </p:spTree>
    <p:extLst>
      <p:ext uri="{BB962C8B-B14F-4D97-AF65-F5344CB8AC3E}">
        <p14:creationId xmlns:p14="http://schemas.microsoft.com/office/powerpoint/2010/main" val="9050053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ASHRAE Standard 15</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a:xfrm>
            <a:off x="222256" y="572534"/>
            <a:ext cx="8699488" cy="314349"/>
          </a:xfrm>
        </p:spPr>
        <p:txBody>
          <a:bodyPr/>
          <a:lstStyle/>
          <a:p>
            <a:r>
              <a:rPr lang="en-US"/>
              <a:t>Refrigeration System Classification</a:t>
            </a:r>
          </a:p>
        </p:txBody>
      </p:sp>
      <p:graphicFrame>
        <p:nvGraphicFramePr>
          <p:cNvPr id="7" name="Table 7">
            <a:extLst>
              <a:ext uri="{FF2B5EF4-FFF2-40B4-BE49-F238E27FC236}">
                <a16:creationId xmlns:a16="http://schemas.microsoft.com/office/drawing/2014/main" id="{716536BC-CCB6-D371-D61E-B9B1D11D5ECE}"/>
              </a:ext>
            </a:extLst>
          </p:cNvPr>
          <p:cNvGraphicFramePr>
            <a:graphicFrameLocks noGrp="1"/>
          </p:cNvGraphicFramePr>
          <p:nvPr>
            <p:extLst>
              <p:ext uri="{D42A27DB-BD31-4B8C-83A1-F6EECF244321}">
                <p14:modId xmlns:p14="http://schemas.microsoft.com/office/powerpoint/2010/main" val="158543644"/>
              </p:ext>
            </p:extLst>
          </p:nvPr>
        </p:nvGraphicFramePr>
        <p:xfrm>
          <a:off x="202468" y="863539"/>
          <a:ext cx="8699488" cy="4017403"/>
        </p:xfrm>
        <a:graphic>
          <a:graphicData uri="http://schemas.openxmlformats.org/drawingml/2006/table">
            <a:tbl>
              <a:tblPr firstRow="1" bandRow="1">
                <a:tableStyleId>{5C22544A-7EE6-4342-B048-85BDC9FD1C3A}</a:tableStyleId>
              </a:tblPr>
              <a:tblGrid>
                <a:gridCol w="1467624">
                  <a:extLst>
                    <a:ext uri="{9D8B030D-6E8A-4147-A177-3AD203B41FA5}">
                      <a16:colId xmlns:a16="http://schemas.microsoft.com/office/drawing/2014/main" val="3648366328"/>
                    </a:ext>
                  </a:extLst>
                </a:gridCol>
                <a:gridCol w="2153155">
                  <a:extLst>
                    <a:ext uri="{9D8B030D-6E8A-4147-A177-3AD203B41FA5}">
                      <a16:colId xmlns:a16="http://schemas.microsoft.com/office/drawing/2014/main" val="3744777977"/>
                    </a:ext>
                  </a:extLst>
                </a:gridCol>
                <a:gridCol w="2197497">
                  <a:extLst>
                    <a:ext uri="{9D8B030D-6E8A-4147-A177-3AD203B41FA5}">
                      <a16:colId xmlns:a16="http://schemas.microsoft.com/office/drawing/2014/main" val="241300183"/>
                    </a:ext>
                  </a:extLst>
                </a:gridCol>
                <a:gridCol w="2881212">
                  <a:extLst>
                    <a:ext uri="{9D8B030D-6E8A-4147-A177-3AD203B41FA5}">
                      <a16:colId xmlns:a16="http://schemas.microsoft.com/office/drawing/2014/main" val="3035646450"/>
                    </a:ext>
                  </a:extLst>
                </a:gridCol>
              </a:tblGrid>
              <a:tr h="385158">
                <a:tc>
                  <a:txBody>
                    <a:bodyPr/>
                    <a:lstStyle/>
                    <a:p>
                      <a:pPr algn="ctr" fontAlgn="t"/>
                      <a:r>
                        <a:rPr lang="en-US" sz="1600" b="1" i="0" u="none" strike="noStrike">
                          <a:solidFill>
                            <a:schemeClr val="bg1"/>
                          </a:solidFill>
                          <a:effectLst/>
                          <a:latin typeface="Arial" panose="020B0604020202020204" pitchFamily="34" charset="0"/>
                        </a:rPr>
                        <a:t>Classification</a:t>
                      </a:r>
                      <a:endParaRPr lang="en-US" sz="1600" b="0" i="0" u="none" strike="noStrike">
                        <a:solidFill>
                          <a:schemeClr val="bg1"/>
                        </a:solidFill>
                        <a:effectLst/>
                        <a:latin typeface="Times New Roman" panose="02020603050405020304" pitchFamily="18" charset="0"/>
                      </a:endParaRPr>
                    </a:p>
                  </a:txBody>
                  <a:tcPr marR="7620" marT="7620" marB="0"/>
                </a:tc>
                <a:tc>
                  <a:txBody>
                    <a:bodyPr/>
                    <a:lstStyle/>
                    <a:p>
                      <a:pPr algn="ctr" fontAlgn="t"/>
                      <a:r>
                        <a:rPr lang="en-US" sz="1600" b="1" i="0" u="none" strike="noStrike">
                          <a:solidFill>
                            <a:schemeClr val="bg1"/>
                          </a:solidFill>
                          <a:effectLst/>
                          <a:latin typeface="Arial" panose="020B0604020202020204" pitchFamily="34" charset="0"/>
                        </a:rPr>
                        <a:t>Definition</a:t>
                      </a:r>
                    </a:p>
                  </a:txBody>
                  <a:tcPr marL="7620" marR="7620" marT="7620" marB="0"/>
                </a:tc>
                <a:tc>
                  <a:txBody>
                    <a:bodyPr/>
                    <a:lstStyle/>
                    <a:p>
                      <a:pPr algn="ctr" fontAlgn="t"/>
                      <a:r>
                        <a:rPr lang="en-US" sz="1600" b="1" i="0" u="none" strike="noStrike">
                          <a:solidFill>
                            <a:schemeClr val="bg1"/>
                          </a:solidFill>
                          <a:effectLst/>
                          <a:latin typeface="Arial" panose="020B0604020202020204" pitchFamily="34" charset="0"/>
                        </a:rPr>
                        <a:t>Examples</a:t>
                      </a:r>
                    </a:p>
                  </a:txBody>
                  <a:tcPr marL="7620" marR="7620" marT="7620" marB="0"/>
                </a:tc>
                <a:tc>
                  <a:txBody>
                    <a:bodyPr/>
                    <a:lstStyle/>
                    <a:p>
                      <a:pPr algn="ctr" fontAlgn="t"/>
                      <a:r>
                        <a:rPr lang="en-US" sz="1600" b="1" i="0" u="none" strike="noStrike">
                          <a:solidFill>
                            <a:schemeClr val="bg1"/>
                          </a:solidFill>
                          <a:effectLst/>
                          <a:latin typeface="Arial" panose="020B0604020202020204" pitchFamily="34" charset="0"/>
                        </a:rPr>
                        <a:t>Notes</a:t>
                      </a:r>
                    </a:p>
                  </a:txBody>
                  <a:tcPr marL="7620" marR="7620" marT="7620" marB="0"/>
                </a:tc>
                <a:extLst>
                  <a:ext uri="{0D108BD9-81ED-4DB2-BD59-A6C34878D82A}">
                    <a16:rowId xmlns:a16="http://schemas.microsoft.com/office/drawing/2014/main" val="4190091759"/>
                  </a:ext>
                </a:extLst>
              </a:tr>
              <a:tr h="665238">
                <a:tc>
                  <a:txBody>
                    <a:bodyPr/>
                    <a:lstStyle/>
                    <a:p>
                      <a:pPr marL="0" algn="l" defTabSz="914400" rtl="0" eaLnBrk="1" fontAlgn="t" latinLnBrk="0" hangingPunct="1">
                        <a:lnSpc>
                          <a:spcPct val="150000"/>
                        </a:lnSpc>
                      </a:pPr>
                      <a:r>
                        <a:rPr lang="en-US" sz="1200" b="1" kern="1200">
                          <a:solidFill>
                            <a:schemeClr val="dk1"/>
                          </a:solidFill>
                          <a:latin typeface="+mn-lt"/>
                          <a:ea typeface="+mn-ea"/>
                          <a:cs typeface="+mn-cs"/>
                        </a:rPr>
                        <a:t>High Probability</a:t>
                      </a:r>
                    </a:p>
                  </a:txBody>
                  <a:tcPr marR="7620" marT="7620" marB="0"/>
                </a:tc>
                <a:tc>
                  <a:txBody>
                    <a:bodyPr/>
                    <a:lstStyle/>
                    <a:p>
                      <a:pPr marL="0" indent="0" algn="l" defTabSz="914400" rtl="0" eaLnBrk="1" fontAlgn="t" latinLnBrk="0" hangingPunct="1">
                        <a:lnSpc>
                          <a:spcPct val="100000"/>
                        </a:lnSpc>
                        <a:buFont typeface="Arial" panose="020B0604020202020204" pitchFamily="34" charset="0"/>
                        <a:buNone/>
                      </a:pPr>
                      <a:r>
                        <a:rPr lang="en-US" sz="1200"/>
                        <a:t>Any system in which the basic design or the location of components is such that a leakage of refrigerant from a failed connection, seal, or component will enter the occupied space. </a:t>
                      </a:r>
                      <a:endParaRPr lang="en-US" sz="1200" b="0" kern="1200">
                        <a:solidFill>
                          <a:schemeClr val="dk1"/>
                        </a:solidFill>
                        <a:latin typeface="+mn-lt"/>
                        <a:ea typeface="+mn-ea"/>
                        <a:cs typeface="+mn-cs"/>
                      </a:endParaRPr>
                    </a:p>
                  </a:txBody>
                  <a:tcPr marR="7620" marT="7620" marB="0"/>
                </a:tc>
                <a:tc>
                  <a:txBody>
                    <a:bodyPr/>
                    <a:lstStyle/>
                    <a:p>
                      <a:pPr marL="0" indent="0" algn="l" defTabSz="914400" rtl="0" eaLnBrk="1" fontAlgn="t" latinLnBrk="0" hangingPunct="1">
                        <a:lnSpc>
                          <a:spcPct val="100000"/>
                        </a:lnSpc>
                        <a:buFont typeface="Arial" panose="020B0604020202020204" pitchFamily="34" charset="0"/>
                        <a:buNone/>
                      </a:pPr>
                      <a:r>
                        <a:rPr lang="en-US" sz="1200" b="1" kern="1200" dirty="0">
                          <a:solidFill>
                            <a:schemeClr val="dk1"/>
                          </a:solidFill>
                          <a:latin typeface="+mn-lt"/>
                          <a:ea typeface="+mn-ea"/>
                          <a:cs typeface="+mn-cs"/>
                        </a:rPr>
                        <a:t>Direct Systems</a:t>
                      </a:r>
                    </a:p>
                    <a:p>
                      <a:pPr marL="171450" indent="-171450" algn="l" defTabSz="914400" rtl="0" eaLnBrk="1" fontAlgn="t" latinLnBrk="0" hangingPunct="1">
                        <a:lnSpc>
                          <a:spcPct val="100000"/>
                        </a:lnSpc>
                        <a:buFont typeface="Arial" panose="020B0604020202020204" pitchFamily="34" charset="0"/>
                        <a:buChar char="•"/>
                      </a:pPr>
                      <a:r>
                        <a:rPr lang="en-US" sz="1200" b="0" kern="1200" dirty="0">
                          <a:solidFill>
                            <a:schemeClr val="dk1"/>
                          </a:solidFill>
                          <a:latin typeface="+mn-lt"/>
                          <a:ea typeface="+mn-ea"/>
                          <a:cs typeface="+mn-cs"/>
                        </a:rPr>
                        <a:t>Direct expansion (DX) split system</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latin typeface="+mn-lt"/>
                          <a:ea typeface="+mn-ea"/>
                          <a:cs typeface="+mn-cs"/>
                        </a:rPr>
                        <a:t>Direct expansion (DX) packaged RTU</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latin typeface="+mn-lt"/>
                          <a:ea typeface="+mn-ea"/>
                          <a:cs typeface="+mn-cs"/>
                        </a:rPr>
                        <a:t>Water source heat pump</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latin typeface="+mn-lt"/>
                          <a:ea typeface="+mn-ea"/>
                          <a:cs typeface="+mn-cs"/>
                        </a:rPr>
                        <a:t>VRF</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latin typeface="+mn-lt"/>
                          <a:ea typeface="+mn-ea"/>
                          <a:cs typeface="+mn-cs"/>
                        </a:rPr>
                        <a:t>PTAC</a:t>
                      </a:r>
                    </a:p>
                    <a:p>
                      <a:pPr marL="171450" indent="-171450" algn="l" defTabSz="914400" rtl="0" eaLnBrk="1" fontAlgn="t" latinLnBrk="0" hangingPunct="1">
                        <a:lnSpc>
                          <a:spcPct val="100000"/>
                        </a:lnSpc>
                        <a:buFont typeface="Arial" panose="020B0604020202020204" pitchFamily="34" charset="0"/>
                        <a:buChar char="•"/>
                      </a:pPr>
                      <a:endParaRPr lang="en-US" sz="1200" b="0" kern="1200" dirty="0">
                        <a:solidFill>
                          <a:schemeClr val="dk1"/>
                        </a:solidFill>
                        <a:latin typeface="+mn-lt"/>
                        <a:ea typeface="+mn-ea"/>
                        <a:cs typeface="+mn-cs"/>
                      </a:endParaRPr>
                    </a:p>
                  </a:txBody>
                  <a:tcPr marR="7620" marT="7620" marB="0"/>
                </a:tc>
                <a:tc>
                  <a:txBody>
                    <a:bodyPr/>
                    <a:lstStyle/>
                    <a:p>
                      <a:pPr marL="171450" indent="-171450" algn="l" defTabSz="914400" rtl="0" eaLnBrk="1" fontAlgn="t" latinLnBrk="0" hangingPunct="1">
                        <a:lnSpc>
                          <a:spcPct val="100000"/>
                        </a:lnSpc>
                        <a:buFont typeface="Arial" panose="020B0604020202020204" pitchFamily="34" charset="0"/>
                        <a:buChar char="•"/>
                      </a:pPr>
                      <a:r>
                        <a:rPr lang="en-US" sz="1200" b="0" kern="1200">
                          <a:solidFill>
                            <a:schemeClr val="dk1"/>
                          </a:solidFill>
                          <a:latin typeface="+mn-lt"/>
                          <a:ea typeface="+mn-ea"/>
                          <a:cs typeface="+mn-cs"/>
                        </a:rPr>
                        <a:t>Some refrigerant safety classes may not be used depending on refrigerant charge volume (per Sections 7.5.2.1 and 7.5.2.2)</a:t>
                      </a:r>
                    </a:p>
                    <a:p>
                      <a:pPr marL="171450" indent="-171450" algn="l" defTabSz="914400" rtl="0" eaLnBrk="1" fontAlgn="t" latinLnBrk="0" hangingPunct="1">
                        <a:lnSpc>
                          <a:spcPct val="100000"/>
                        </a:lnSpc>
                        <a:buFont typeface="Arial" panose="020B0604020202020204" pitchFamily="34" charset="0"/>
                        <a:buChar char="•"/>
                      </a:pPr>
                      <a:r>
                        <a:rPr lang="en-US" sz="1200" b="0" kern="1200">
                          <a:solidFill>
                            <a:schemeClr val="dk1"/>
                          </a:solidFill>
                          <a:latin typeface="+mn-lt"/>
                          <a:ea typeface="+mn-ea"/>
                          <a:cs typeface="+mn-cs"/>
                        </a:rPr>
                        <a:t>Must check EDVC refrigerant charge</a:t>
                      </a:r>
                    </a:p>
                    <a:p>
                      <a:pPr marL="171450" indent="-171450" algn="l" defTabSz="914400" rtl="0" eaLnBrk="1" fontAlgn="t" latinLnBrk="0" hangingPunct="1">
                        <a:lnSpc>
                          <a:spcPct val="100000"/>
                        </a:lnSpc>
                        <a:buFont typeface="Arial" panose="020B0604020202020204" pitchFamily="34" charset="0"/>
                        <a:buChar char="•"/>
                      </a:pPr>
                      <a:r>
                        <a:rPr lang="en-US" sz="1200" b="0" kern="1200">
                          <a:solidFill>
                            <a:schemeClr val="dk1"/>
                          </a:solidFill>
                          <a:latin typeface="+mn-lt"/>
                          <a:ea typeface="+mn-ea"/>
                          <a:cs typeface="+mn-cs"/>
                        </a:rPr>
                        <a:t>Units may require leak detectors</a:t>
                      </a:r>
                    </a:p>
                    <a:p>
                      <a:pPr marL="171450" indent="-171450" algn="l" defTabSz="914400" rtl="0" eaLnBrk="1" fontAlgn="t" latinLnBrk="0" hangingPunct="1">
                        <a:lnSpc>
                          <a:spcPct val="100000"/>
                        </a:lnSpc>
                        <a:buFont typeface="Arial" panose="020B0604020202020204" pitchFamily="34" charset="0"/>
                        <a:buChar char="•"/>
                      </a:pPr>
                      <a:r>
                        <a:rPr lang="en-US" sz="1200" b="0" kern="1200">
                          <a:solidFill>
                            <a:schemeClr val="dk1"/>
                          </a:solidFill>
                          <a:latin typeface="+mn-lt"/>
                          <a:ea typeface="+mn-ea"/>
                          <a:cs typeface="+mn-cs"/>
                        </a:rPr>
                        <a:t>May require leak mitigation controls</a:t>
                      </a:r>
                    </a:p>
                    <a:p>
                      <a:pPr marL="171450" indent="-171450" algn="l" defTabSz="914400" rtl="0" eaLnBrk="1" fontAlgn="t" latinLnBrk="0" hangingPunct="1">
                        <a:lnSpc>
                          <a:spcPct val="100000"/>
                        </a:lnSpc>
                        <a:buFont typeface="Arial" panose="020B0604020202020204" pitchFamily="34" charset="0"/>
                        <a:buChar char="•"/>
                      </a:pPr>
                      <a:r>
                        <a:rPr lang="en-US" sz="1200" b="0" kern="1200">
                          <a:solidFill>
                            <a:schemeClr val="dk1"/>
                          </a:solidFill>
                          <a:latin typeface="+mn-lt"/>
                          <a:ea typeface="+mn-ea"/>
                          <a:cs typeface="+mn-cs"/>
                        </a:rPr>
                        <a:t>May require additional ventilation or circulation</a:t>
                      </a:r>
                    </a:p>
                    <a:p>
                      <a:pPr marL="171450" indent="-171450" algn="l" defTabSz="914400" rtl="0" eaLnBrk="1" fontAlgn="t" latinLnBrk="0" hangingPunct="1">
                        <a:lnSpc>
                          <a:spcPct val="100000"/>
                        </a:lnSpc>
                        <a:buFont typeface="Arial" panose="020B0604020202020204" pitchFamily="34" charset="0"/>
                        <a:buChar char="•"/>
                      </a:pPr>
                      <a:r>
                        <a:rPr lang="en-US" sz="1200" b="0" kern="1200">
                          <a:solidFill>
                            <a:schemeClr val="dk1"/>
                          </a:solidFill>
                          <a:latin typeface="+mn-lt"/>
                          <a:ea typeface="+mn-ea"/>
                          <a:cs typeface="+mn-cs"/>
                        </a:rPr>
                        <a:t>Section 7.6 and 7.7 defines additional requirements for A2L refrigerants</a:t>
                      </a:r>
                    </a:p>
                    <a:p>
                      <a:pPr marL="0" indent="0" algn="l" defTabSz="914400" rtl="0" eaLnBrk="1" fontAlgn="t" latinLnBrk="0" hangingPunct="1">
                        <a:lnSpc>
                          <a:spcPct val="100000"/>
                        </a:lnSpc>
                        <a:buFont typeface="Arial" panose="020B0604020202020204" pitchFamily="34" charset="0"/>
                        <a:buNone/>
                      </a:pPr>
                      <a:endParaRPr lang="en-US" sz="1200" b="0" kern="1200">
                        <a:solidFill>
                          <a:schemeClr val="dk1"/>
                        </a:solidFill>
                        <a:latin typeface="+mn-lt"/>
                        <a:ea typeface="+mn-ea"/>
                        <a:cs typeface="+mn-cs"/>
                      </a:endParaRPr>
                    </a:p>
                  </a:txBody>
                  <a:tcPr marR="7620" marT="7620" marB="0"/>
                </a:tc>
                <a:extLst>
                  <a:ext uri="{0D108BD9-81ED-4DB2-BD59-A6C34878D82A}">
                    <a16:rowId xmlns:a16="http://schemas.microsoft.com/office/drawing/2014/main" val="3667524673"/>
                  </a:ext>
                </a:extLst>
              </a:tr>
              <a:tr h="1430065">
                <a:tc>
                  <a:txBody>
                    <a:bodyPr/>
                    <a:lstStyle/>
                    <a:p>
                      <a:pPr marL="0" algn="l" defTabSz="914400" rtl="0" eaLnBrk="1" fontAlgn="ctr" latinLnBrk="0" hangingPunct="1">
                        <a:lnSpc>
                          <a:spcPct val="150000"/>
                        </a:lnSpc>
                      </a:pPr>
                      <a:r>
                        <a:rPr lang="en-US" sz="1200" b="1" kern="1200">
                          <a:solidFill>
                            <a:schemeClr val="dk1"/>
                          </a:solidFill>
                          <a:latin typeface="+mn-lt"/>
                          <a:ea typeface="+mn-ea"/>
                          <a:cs typeface="+mn-cs"/>
                        </a:rPr>
                        <a:t>Low Probability</a:t>
                      </a:r>
                    </a:p>
                  </a:txBody>
                  <a:tcPr marR="7620" marT="7620" marB="0"/>
                </a:tc>
                <a:tc>
                  <a:txBody>
                    <a:bodyPr/>
                    <a:lstStyle/>
                    <a:p>
                      <a:pPr marL="0" indent="0" algn="l" defTabSz="914400" rtl="0" eaLnBrk="1" fontAlgn="t" latinLnBrk="0" hangingPunct="1">
                        <a:lnSpc>
                          <a:spcPct val="100000"/>
                        </a:lnSpc>
                        <a:buFont typeface="Arial" panose="020B0604020202020204" pitchFamily="34" charset="0"/>
                        <a:buNone/>
                      </a:pPr>
                      <a:r>
                        <a:rPr lang="en-US" sz="1200"/>
                        <a:t>Any system in which the basic design or the location of components is such that leakage of refrigerant from a failed connection, seal, or component cannot enter the occupied space. </a:t>
                      </a:r>
                      <a:endParaRPr lang="en-US" sz="1200" b="0" kern="1200">
                        <a:solidFill>
                          <a:schemeClr val="dk1"/>
                        </a:solidFill>
                        <a:latin typeface="+mn-lt"/>
                        <a:ea typeface="+mn-ea"/>
                        <a:cs typeface="+mn-cs"/>
                      </a:endParaRPr>
                    </a:p>
                  </a:txBody>
                  <a:tcPr marR="7620" marT="7620" marB="0"/>
                </a:tc>
                <a:tc>
                  <a:txBody>
                    <a:bodyPr/>
                    <a:lstStyle/>
                    <a:p>
                      <a:pPr marL="0" indent="0" algn="l" defTabSz="914400" rtl="0" eaLnBrk="1" fontAlgn="t" latinLnBrk="0" hangingPunct="1">
                        <a:lnSpc>
                          <a:spcPct val="100000"/>
                        </a:lnSpc>
                        <a:buFont typeface="Arial" panose="020B0604020202020204" pitchFamily="34" charset="0"/>
                        <a:buNone/>
                      </a:pPr>
                      <a:r>
                        <a:rPr lang="en-US" sz="1200" b="1" kern="1200" dirty="0">
                          <a:solidFill>
                            <a:schemeClr val="dk1"/>
                          </a:solidFill>
                          <a:latin typeface="+mn-lt"/>
                          <a:ea typeface="+mn-ea"/>
                          <a:cs typeface="+mn-cs"/>
                        </a:rPr>
                        <a:t>Indirect Closed Systems</a:t>
                      </a:r>
                    </a:p>
                    <a:p>
                      <a:pPr marL="171450" indent="-171450" algn="l" defTabSz="914400" rtl="0" eaLnBrk="1" fontAlgn="t" latinLnBrk="0" hangingPunct="1">
                        <a:lnSpc>
                          <a:spcPct val="100000"/>
                        </a:lnSpc>
                        <a:buFont typeface="Arial" panose="020B0604020202020204" pitchFamily="34" charset="0"/>
                        <a:buChar char="•"/>
                      </a:pPr>
                      <a:r>
                        <a:rPr lang="en-US" sz="1200" b="0" kern="1200" dirty="0">
                          <a:solidFill>
                            <a:schemeClr val="dk1"/>
                          </a:solidFill>
                          <a:latin typeface="+mn-lt"/>
                          <a:ea typeface="+mn-ea"/>
                          <a:cs typeface="+mn-cs"/>
                        </a:rPr>
                        <a:t>Water-cooled chiller in machinery room</a:t>
                      </a:r>
                    </a:p>
                    <a:p>
                      <a:pPr marL="171450" indent="-171450" algn="l" defTabSz="914400" rtl="0" eaLnBrk="1" fontAlgn="t" latinLnBrk="0" hangingPunct="1">
                        <a:lnSpc>
                          <a:spcPct val="100000"/>
                        </a:lnSpc>
                        <a:buFont typeface="Arial" panose="020B0604020202020204" pitchFamily="34" charset="0"/>
                        <a:buChar char="•"/>
                      </a:pPr>
                      <a:r>
                        <a:rPr lang="en-US" sz="1200" b="0" kern="1200" dirty="0">
                          <a:solidFill>
                            <a:schemeClr val="dk1"/>
                          </a:solidFill>
                          <a:latin typeface="+mn-lt"/>
                          <a:ea typeface="+mn-ea"/>
                          <a:cs typeface="+mn-cs"/>
                        </a:rPr>
                        <a:t>Air-cooled chiller</a:t>
                      </a:r>
                    </a:p>
                    <a:p>
                      <a:pPr marL="171450" indent="-171450" algn="l" defTabSz="914400" rtl="0" eaLnBrk="1" fontAlgn="t" latinLnBrk="0" hangingPunct="1">
                        <a:lnSpc>
                          <a:spcPct val="100000"/>
                        </a:lnSpc>
                        <a:buFont typeface="Arial" panose="020B0604020202020204" pitchFamily="34" charset="0"/>
                        <a:buChar char="•"/>
                      </a:pPr>
                      <a:r>
                        <a:rPr lang="en-US" sz="1200" b="0" kern="1200" dirty="0">
                          <a:solidFill>
                            <a:schemeClr val="dk1"/>
                          </a:solidFill>
                          <a:latin typeface="+mn-lt"/>
                          <a:ea typeface="+mn-ea"/>
                          <a:cs typeface="+mn-cs"/>
                        </a:rPr>
                        <a:t>Water-to-water heat pump in machinery room</a:t>
                      </a:r>
                    </a:p>
                  </a:txBody>
                  <a:tcPr marR="7620" marT="7620" marB="0"/>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dirty="0"/>
                        <a:t>Sections 7.4 and 8.12 list compliance requirements</a:t>
                      </a:r>
                    </a:p>
                    <a:p>
                      <a:pPr marL="0" indent="0" algn="l" defTabSz="914400" rtl="0" eaLnBrk="1" fontAlgn="t" latinLnBrk="0" hangingPunct="1">
                        <a:lnSpc>
                          <a:spcPct val="100000"/>
                        </a:lnSpc>
                        <a:buFont typeface="Arial" panose="020B0604020202020204" pitchFamily="34" charset="0"/>
                        <a:buNone/>
                      </a:pPr>
                      <a:endParaRPr lang="en-US" sz="1200" b="0" kern="1200" dirty="0">
                        <a:solidFill>
                          <a:schemeClr val="dk1"/>
                        </a:solidFill>
                        <a:latin typeface="+mn-lt"/>
                        <a:ea typeface="+mn-ea"/>
                        <a:cs typeface="+mn-cs"/>
                      </a:endParaRPr>
                    </a:p>
                  </a:txBody>
                  <a:tcPr marR="7620" marT="7620" marB="0"/>
                </a:tc>
                <a:extLst>
                  <a:ext uri="{0D108BD9-81ED-4DB2-BD59-A6C34878D82A}">
                    <a16:rowId xmlns:a16="http://schemas.microsoft.com/office/drawing/2014/main" val="3346495095"/>
                  </a:ext>
                </a:extLst>
              </a:tr>
            </a:tbl>
          </a:graphicData>
        </a:graphic>
      </p:graphicFrame>
      <p:sp>
        <p:nvSpPr>
          <p:cNvPr id="4" name="Oval 3">
            <a:extLst>
              <a:ext uri="{FF2B5EF4-FFF2-40B4-BE49-F238E27FC236}">
                <a16:creationId xmlns:a16="http://schemas.microsoft.com/office/drawing/2014/main" id="{9DC40A74-C3C7-5A68-02E6-911D2B137D95}"/>
              </a:ext>
            </a:extLst>
          </p:cNvPr>
          <p:cNvSpPr/>
          <p:nvPr/>
        </p:nvSpPr>
        <p:spPr>
          <a:xfrm>
            <a:off x="8616820" y="443200"/>
            <a:ext cx="285136" cy="26055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B</a:t>
            </a:r>
          </a:p>
        </p:txBody>
      </p:sp>
    </p:spTree>
    <p:extLst>
      <p:ext uri="{BB962C8B-B14F-4D97-AF65-F5344CB8AC3E}">
        <p14:creationId xmlns:p14="http://schemas.microsoft.com/office/powerpoint/2010/main" val="37723938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93EA-9B60-E55C-FB20-8BA45ECF8467}"/>
              </a:ext>
            </a:extLst>
          </p:cNvPr>
          <p:cNvSpPr>
            <a:spLocks noGrp="1"/>
          </p:cNvSpPr>
          <p:nvPr>
            <p:ph type="title"/>
          </p:nvPr>
        </p:nvSpPr>
        <p:spPr/>
        <p:txBody>
          <a:bodyPr/>
          <a:lstStyle/>
          <a:p>
            <a:r>
              <a:rPr lang="en-US"/>
              <a:t>Requirements</a:t>
            </a:r>
          </a:p>
        </p:txBody>
      </p:sp>
      <p:graphicFrame>
        <p:nvGraphicFramePr>
          <p:cNvPr id="4" name="Content Placeholder 3">
            <a:extLst>
              <a:ext uri="{FF2B5EF4-FFF2-40B4-BE49-F238E27FC236}">
                <a16:creationId xmlns:a16="http://schemas.microsoft.com/office/drawing/2014/main" id="{FE01E919-E5A1-779E-0DED-F1C60012479A}"/>
              </a:ext>
            </a:extLst>
          </p:cNvPr>
          <p:cNvGraphicFramePr>
            <a:graphicFrameLocks noGrp="1"/>
          </p:cNvGraphicFramePr>
          <p:nvPr>
            <p:ph sz="quarter" idx="10"/>
            <p:extLst>
              <p:ext uri="{D42A27DB-BD31-4B8C-83A1-F6EECF244321}">
                <p14:modId xmlns:p14="http://schemas.microsoft.com/office/powerpoint/2010/main" val="3685128346"/>
              </p:ext>
            </p:extLst>
          </p:nvPr>
        </p:nvGraphicFramePr>
        <p:xfrm>
          <a:off x="222250" y="755650"/>
          <a:ext cx="8699500" cy="31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able 12">
            <a:extLst>
              <a:ext uri="{FF2B5EF4-FFF2-40B4-BE49-F238E27FC236}">
                <a16:creationId xmlns:a16="http://schemas.microsoft.com/office/drawing/2014/main" id="{92C01B24-B08C-A817-99D9-F503BED4E717}"/>
              </a:ext>
            </a:extLst>
          </p:cNvPr>
          <p:cNvGraphicFramePr>
            <a:graphicFrameLocks noGrp="1"/>
          </p:cNvGraphicFramePr>
          <p:nvPr>
            <p:extLst>
              <p:ext uri="{D42A27DB-BD31-4B8C-83A1-F6EECF244321}">
                <p14:modId xmlns:p14="http://schemas.microsoft.com/office/powerpoint/2010/main" val="1526139032"/>
              </p:ext>
            </p:extLst>
          </p:nvPr>
        </p:nvGraphicFramePr>
        <p:xfrm>
          <a:off x="301451" y="588001"/>
          <a:ext cx="8548679" cy="4221480"/>
        </p:xfrm>
        <a:graphic>
          <a:graphicData uri="http://schemas.openxmlformats.org/drawingml/2006/table">
            <a:tbl>
              <a:tblPr firstRow="1" bandRow="1">
                <a:tableStyleId>{5C22544A-7EE6-4342-B048-85BDC9FD1C3A}</a:tableStyleId>
              </a:tblPr>
              <a:tblGrid>
                <a:gridCol w="487345">
                  <a:extLst>
                    <a:ext uri="{9D8B030D-6E8A-4147-A177-3AD203B41FA5}">
                      <a16:colId xmlns:a16="http://schemas.microsoft.com/office/drawing/2014/main" val="3984101776"/>
                    </a:ext>
                  </a:extLst>
                </a:gridCol>
                <a:gridCol w="2523196">
                  <a:extLst>
                    <a:ext uri="{9D8B030D-6E8A-4147-A177-3AD203B41FA5}">
                      <a16:colId xmlns:a16="http://schemas.microsoft.com/office/drawing/2014/main" val="225693696"/>
                    </a:ext>
                  </a:extLst>
                </a:gridCol>
                <a:gridCol w="5538138">
                  <a:extLst>
                    <a:ext uri="{9D8B030D-6E8A-4147-A177-3AD203B41FA5}">
                      <a16:colId xmlns:a16="http://schemas.microsoft.com/office/drawing/2014/main" val="4038566551"/>
                    </a:ext>
                  </a:extLst>
                </a:gridCol>
              </a:tblGrid>
              <a:tr h="370840">
                <a:tc>
                  <a:txBody>
                    <a:bodyPr/>
                    <a:lstStyle/>
                    <a:p>
                      <a:endParaRPr lang="en-US" sz="1200"/>
                    </a:p>
                  </a:txBody>
                  <a:tcPr/>
                </a:tc>
                <a:tc>
                  <a:txBody>
                    <a:bodyPr/>
                    <a:lstStyle/>
                    <a:p>
                      <a:r>
                        <a:rPr lang="en-US" sz="1200"/>
                        <a:t>ASHRAE Standard 15 Topic</a:t>
                      </a:r>
                    </a:p>
                  </a:txBody>
                  <a:tcPr/>
                </a:tc>
                <a:tc>
                  <a:txBody>
                    <a:bodyPr/>
                    <a:lstStyle/>
                    <a:p>
                      <a:r>
                        <a:rPr lang="en-US" sz="1200"/>
                        <a:t>Requirement(s)</a:t>
                      </a:r>
                    </a:p>
                  </a:txBody>
                  <a:tcPr/>
                </a:tc>
                <a:extLst>
                  <a:ext uri="{0D108BD9-81ED-4DB2-BD59-A6C34878D82A}">
                    <a16:rowId xmlns:a16="http://schemas.microsoft.com/office/drawing/2014/main" val="1926357154"/>
                  </a:ext>
                </a:extLst>
              </a:tr>
              <a:tr h="370840">
                <a:tc>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Refrigerant limit</a:t>
                      </a:r>
                      <a:endParaRPr lang="en-US" sz="1200"/>
                    </a:p>
                  </a:txBody>
                  <a:tcPr/>
                </a:tc>
                <a:tc>
                  <a:txBody>
                    <a:bodyPr/>
                    <a:lstStyle/>
                    <a:p>
                      <a:pPr marL="171450" lvl="0" indent="-171450">
                        <a:buFont typeface="Arial" panose="020B0604020202020204" pitchFamily="34" charset="0"/>
                        <a:buChar char="•"/>
                      </a:pPr>
                      <a:r>
                        <a:rPr lang="en-US" sz="1200" b="0"/>
                        <a:t>Volume calculations</a:t>
                      </a:r>
                    </a:p>
                    <a:p>
                      <a:pPr marL="171450" lvl="0" indent="-171450">
                        <a:buFont typeface="Arial" panose="020B0604020202020204" pitchFamily="34" charset="0"/>
                        <a:buChar char="•"/>
                      </a:pPr>
                      <a:r>
                        <a:rPr lang="en-US" sz="1200" b="0"/>
                        <a:t>Connected spaces</a:t>
                      </a:r>
                    </a:p>
                    <a:p>
                      <a:pPr marL="171450" lvl="0" indent="-171450">
                        <a:buFont typeface="Arial" panose="020B0604020202020204" pitchFamily="34" charset="0"/>
                        <a:buChar char="•"/>
                      </a:pPr>
                      <a:r>
                        <a:rPr lang="en-US" sz="1200" b="0"/>
                        <a:t>Natural ventilation openings</a:t>
                      </a:r>
                    </a:p>
                    <a:p>
                      <a:pPr marL="171450" lvl="0" indent="-171450">
                        <a:buFont typeface="Arial" panose="020B0604020202020204" pitchFamily="34" charset="0"/>
                        <a:buChar char="•"/>
                      </a:pPr>
                      <a:r>
                        <a:rPr lang="en-US" sz="1200" b="0"/>
                        <a:t>Charge limits</a:t>
                      </a:r>
                    </a:p>
                    <a:p>
                      <a:pPr marL="171450" lvl="0" indent="-171450">
                        <a:buFont typeface="Arial" panose="020B0604020202020204" pitchFamily="34" charset="0"/>
                        <a:buChar char="•"/>
                      </a:pPr>
                      <a:r>
                        <a:rPr lang="en-US" sz="1200" b="0"/>
                        <a:t>EVDC calculation</a:t>
                      </a:r>
                    </a:p>
                  </a:txBody>
                  <a:tcPr/>
                </a:tc>
                <a:extLst>
                  <a:ext uri="{0D108BD9-81ED-4DB2-BD59-A6C34878D82A}">
                    <a16:rowId xmlns:a16="http://schemas.microsoft.com/office/drawing/2014/main" val="3745947400"/>
                  </a:ext>
                </a:extLst>
              </a:tr>
              <a:tr h="370840">
                <a:tc>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Refrigerant detection</a:t>
                      </a:r>
                    </a:p>
                    <a:p>
                      <a:endParaRPr lang="en-US" sz="1200"/>
                    </a:p>
                  </a:txBody>
                  <a:tcPr/>
                </a:tc>
                <a:tc>
                  <a:txBody>
                    <a:bodyPr/>
                    <a:lstStyle/>
                    <a:p>
                      <a:pPr marL="171450" indent="-171450">
                        <a:buFont typeface="Arial" panose="020B0604020202020204" pitchFamily="34" charset="0"/>
                        <a:buChar char="•"/>
                      </a:pPr>
                      <a:r>
                        <a:rPr lang="en-US" sz="1200"/>
                        <a:t>Integral refrigerant detection system</a:t>
                      </a:r>
                    </a:p>
                  </a:txBody>
                  <a:tcPr/>
                </a:tc>
                <a:extLst>
                  <a:ext uri="{0D108BD9-81ED-4DB2-BD59-A6C34878D82A}">
                    <a16:rowId xmlns:a16="http://schemas.microsoft.com/office/drawing/2014/main" val="601070243"/>
                  </a:ext>
                </a:extLst>
              </a:tr>
              <a:tr h="370840">
                <a:tc>
                  <a:txBody>
                    <a:bodyPr/>
                    <a:lstStyle/>
                    <a:p>
                      <a:endParaRPr lang="en-US" sz="1200"/>
                    </a:p>
                  </a:txBody>
                  <a:tcPr/>
                </a:tc>
                <a:tc>
                  <a:txBody>
                    <a:bodyPr/>
                    <a:lstStyle/>
                    <a:p>
                      <a:r>
                        <a:rPr lang="en-US" sz="1200"/>
                        <a:t>Mitigation</a:t>
                      </a:r>
                    </a:p>
                  </a:txBody>
                  <a:tcPr/>
                </a:tc>
                <a:tc>
                  <a:txBody>
                    <a:bodyPr/>
                    <a:lstStyle/>
                    <a:p>
                      <a:pPr marL="171450" indent="-171450">
                        <a:buFont typeface="Arial" panose="020B0604020202020204" pitchFamily="34" charset="0"/>
                        <a:buChar char="•"/>
                      </a:pPr>
                      <a:r>
                        <a:rPr lang="en-US" sz="1200"/>
                        <a:t>Circulate air</a:t>
                      </a:r>
                    </a:p>
                    <a:p>
                      <a:pPr marL="171450" indent="-171450">
                        <a:buFont typeface="Arial" panose="020B0604020202020204" pitchFamily="34" charset="0"/>
                        <a:buChar char="•"/>
                      </a:pPr>
                      <a:r>
                        <a:rPr lang="en-US" sz="1200"/>
                        <a:t>Open zone dampers</a:t>
                      </a:r>
                    </a:p>
                    <a:p>
                      <a:pPr marL="171450" indent="-171450">
                        <a:buFont typeface="Arial" panose="020B0604020202020204" pitchFamily="34" charset="0"/>
                        <a:buChar char="•"/>
                      </a:pPr>
                      <a:r>
                        <a:rPr lang="en-US" sz="1200"/>
                        <a:t>Deenergize heat and ignition sources</a:t>
                      </a:r>
                    </a:p>
                    <a:p>
                      <a:pPr marL="171450" indent="-171450">
                        <a:buFont typeface="Arial" panose="020B0604020202020204" pitchFamily="34" charset="0"/>
                        <a:buChar char="•"/>
                      </a:pPr>
                      <a:r>
                        <a:rPr lang="en-US" sz="1200"/>
                        <a:t>Activate shutoff valves</a:t>
                      </a:r>
                    </a:p>
                    <a:p>
                      <a:pPr marL="171450" indent="-171450">
                        <a:buFont typeface="Arial" panose="020B0604020202020204" pitchFamily="34" charset="0"/>
                        <a:buChar char="•"/>
                      </a:pPr>
                      <a:r>
                        <a:rPr lang="en-US" sz="1200"/>
                        <a:t>Ventilate</a:t>
                      </a:r>
                    </a:p>
                  </a:txBody>
                  <a:tcPr/>
                </a:tc>
                <a:extLst>
                  <a:ext uri="{0D108BD9-81ED-4DB2-BD59-A6C34878D82A}">
                    <a16:rowId xmlns:a16="http://schemas.microsoft.com/office/drawing/2014/main" val="4205811498"/>
                  </a:ext>
                </a:extLst>
              </a:tr>
              <a:tr h="370840">
                <a:tc>
                  <a:txBody>
                    <a:bodyPr/>
                    <a:lstStyle/>
                    <a:p>
                      <a:endParaRPr lang="en-US" sz="1200"/>
                    </a:p>
                  </a:txBody>
                  <a:tcPr/>
                </a:tc>
                <a:tc>
                  <a:txBody>
                    <a:bodyPr/>
                    <a:lstStyle/>
                    <a:p>
                      <a:r>
                        <a:rPr lang="en-US" sz="1200"/>
                        <a:t>Ventilation</a:t>
                      </a:r>
                    </a:p>
                  </a:txBody>
                  <a:tcPr/>
                </a:tc>
                <a:tc>
                  <a:txBody>
                    <a:bodyPr/>
                    <a:lstStyle/>
                    <a:p>
                      <a:pPr marL="171450" indent="-171450">
                        <a:buFont typeface="Arial" panose="020B0604020202020204" pitchFamily="34" charset="0"/>
                        <a:buChar char="•"/>
                      </a:pPr>
                      <a:r>
                        <a:rPr lang="en-US" sz="1200"/>
                        <a:t>Exhaust leaked refrigerant</a:t>
                      </a:r>
                    </a:p>
                  </a:txBody>
                  <a:tcPr/>
                </a:tc>
                <a:extLst>
                  <a:ext uri="{0D108BD9-81ED-4DB2-BD59-A6C34878D82A}">
                    <a16:rowId xmlns:a16="http://schemas.microsoft.com/office/drawing/2014/main" val="785917194"/>
                  </a:ext>
                </a:extLst>
              </a:tr>
              <a:tr h="370840">
                <a:tc>
                  <a:txBody>
                    <a:bodyPr/>
                    <a:lstStyle/>
                    <a:p>
                      <a:endParaRPr lang="en-US" sz="1200"/>
                    </a:p>
                  </a:txBody>
                  <a:tcPr/>
                </a:tc>
                <a:tc>
                  <a:txBody>
                    <a:bodyPr/>
                    <a:lstStyle/>
                    <a:p>
                      <a:r>
                        <a:rPr lang="en-US" sz="1200"/>
                        <a:t>Ignition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t>No ignition sources in ductwork</a:t>
                      </a:r>
                    </a:p>
                  </a:txBody>
                  <a:tcPr/>
                </a:tc>
                <a:extLst>
                  <a:ext uri="{0D108BD9-81ED-4DB2-BD59-A6C34878D82A}">
                    <a16:rowId xmlns:a16="http://schemas.microsoft.com/office/drawing/2014/main" val="2814858991"/>
                  </a:ext>
                </a:extLst>
              </a:tr>
              <a:tr h="370840">
                <a:tc>
                  <a:txBody>
                    <a:bodyPr/>
                    <a:lstStyle/>
                    <a:p>
                      <a:endParaRPr lang="en-US"/>
                    </a:p>
                  </a:txBody>
                  <a:tcPr/>
                </a:tc>
                <a:tc>
                  <a:txBody>
                    <a:bodyPr/>
                    <a:lstStyle/>
                    <a:p>
                      <a:r>
                        <a:rPr lang="en-US" sz="1200"/>
                        <a:t>Listed equipment</a:t>
                      </a:r>
                    </a:p>
                  </a:txBody>
                  <a:tcPr/>
                </a:tc>
                <a:tc>
                  <a:txBody>
                    <a:bodyPr/>
                    <a:lstStyle/>
                    <a:p>
                      <a:pPr marL="171450" lvl="0" indent="-171450">
                        <a:buFont typeface="Arial" panose="020B0604020202020204" pitchFamily="34" charset="0"/>
                        <a:buChar char="•"/>
                      </a:pPr>
                      <a:r>
                        <a:rPr lang="en-US" sz="1200" b="0" dirty="0"/>
                        <a:t>UL 60335-2-40 / CSA C22.2 No. 60335-2-40</a:t>
                      </a:r>
                    </a:p>
                    <a:p>
                      <a:pPr marL="171450" lvl="0" indent="-171450">
                        <a:buFont typeface="Arial" panose="020B0604020202020204" pitchFamily="34" charset="0"/>
                        <a:buChar char="•"/>
                      </a:pPr>
                      <a:r>
                        <a:rPr lang="en-US" sz="1200" b="0" dirty="0"/>
                        <a:t>UL 484</a:t>
                      </a:r>
                    </a:p>
                    <a:p>
                      <a:pPr marL="171450" indent="-171450">
                        <a:buFont typeface="Arial" panose="020B0604020202020204" pitchFamily="34" charset="0"/>
                        <a:buChar char="•"/>
                      </a:pPr>
                      <a:endParaRPr lang="en-US" sz="1200" dirty="0"/>
                    </a:p>
                  </a:txBody>
                  <a:tcPr/>
                </a:tc>
                <a:extLst>
                  <a:ext uri="{0D108BD9-81ED-4DB2-BD59-A6C34878D82A}">
                    <a16:rowId xmlns:a16="http://schemas.microsoft.com/office/drawing/2014/main" val="1433596906"/>
                  </a:ext>
                </a:extLst>
              </a:tr>
            </a:tbl>
          </a:graphicData>
        </a:graphic>
      </p:graphicFrame>
      <p:sp>
        <p:nvSpPr>
          <p:cNvPr id="5" name="Oval 4">
            <a:extLst>
              <a:ext uri="{FF2B5EF4-FFF2-40B4-BE49-F238E27FC236}">
                <a16:creationId xmlns:a16="http://schemas.microsoft.com/office/drawing/2014/main" id="{0A1F94A3-96A3-4975-3F37-40904979ADBA}"/>
              </a:ext>
            </a:extLst>
          </p:cNvPr>
          <p:cNvSpPr/>
          <p:nvPr/>
        </p:nvSpPr>
        <p:spPr>
          <a:xfrm>
            <a:off x="429521" y="1037581"/>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1</a:t>
            </a:r>
          </a:p>
        </p:txBody>
      </p:sp>
      <p:sp>
        <p:nvSpPr>
          <p:cNvPr id="6" name="Oval 5">
            <a:extLst>
              <a:ext uri="{FF2B5EF4-FFF2-40B4-BE49-F238E27FC236}">
                <a16:creationId xmlns:a16="http://schemas.microsoft.com/office/drawing/2014/main" id="{2FE6CDEF-AF6B-2B3B-FA68-949843136B4C}"/>
              </a:ext>
            </a:extLst>
          </p:cNvPr>
          <p:cNvSpPr/>
          <p:nvPr/>
        </p:nvSpPr>
        <p:spPr>
          <a:xfrm>
            <a:off x="428854" y="3845364"/>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5</a:t>
            </a:r>
          </a:p>
        </p:txBody>
      </p:sp>
      <p:sp>
        <p:nvSpPr>
          <p:cNvPr id="7" name="Oval 6">
            <a:extLst>
              <a:ext uri="{FF2B5EF4-FFF2-40B4-BE49-F238E27FC236}">
                <a16:creationId xmlns:a16="http://schemas.microsoft.com/office/drawing/2014/main" id="{AE833B93-41C7-D19E-01E2-245C7B410F69}"/>
              </a:ext>
            </a:extLst>
          </p:cNvPr>
          <p:cNvSpPr/>
          <p:nvPr/>
        </p:nvSpPr>
        <p:spPr>
          <a:xfrm>
            <a:off x="429521" y="248018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3</a:t>
            </a:r>
          </a:p>
        </p:txBody>
      </p:sp>
      <p:sp>
        <p:nvSpPr>
          <p:cNvPr id="8" name="Oval 7">
            <a:extLst>
              <a:ext uri="{FF2B5EF4-FFF2-40B4-BE49-F238E27FC236}">
                <a16:creationId xmlns:a16="http://schemas.microsoft.com/office/drawing/2014/main" id="{C5E75BE5-B9EF-07F3-34DC-63B96EE0629B}"/>
              </a:ext>
            </a:extLst>
          </p:cNvPr>
          <p:cNvSpPr/>
          <p:nvPr/>
        </p:nvSpPr>
        <p:spPr>
          <a:xfrm>
            <a:off x="429521" y="2041485"/>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2</a:t>
            </a:r>
          </a:p>
        </p:txBody>
      </p:sp>
      <p:sp>
        <p:nvSpPr>
          <p:cNvPr id="9" name="Oval 8">
            <a:extLst>
              <a:ext uri="{FF2B5EF4-FFF2-40B4-BE49-F238E27FC236}">
                <a16:creationId xmlns:a16="http://schemas.microsoft.com/office/drawing/2014/main" id="{44E3B1DF-6CE1-DEA3-B6CF-6751276E0965}"/>
              </a:ext>
            </a:extLst>
          </p:cNvPr>
          <p:cNvSpPr/>
          <p:nvPr/>
        </p:nvSpPr>
        <p:spPr>
          <a:xfrm>
            <a:off x="428854" y="3486925"/>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4</a:t>
            </a:r>
          </a:p>
        </p:txBody>
      </p:sp>
      <p:sp>
        <p:nvSpPr>
          <p:cNvPr id="10" name="Oval 9">
            <a:extLst>
              <a:ext uri="{FF2B5EF4-FFF2-40B4-BE49-F238E27FC236}">
                <a16:creationId xmlns:a16="http://schemas.microsoft.com/office/drawing/2014/main" id="{7F98B82B-D179-6749-866E-6CEB4EC0E071}"/>
              </a:ext>
            </a:extLst>
          </p:cNvPr>
          <p:cNvSpPr/>
          <p:nvPr/>
        </p:nvSpPr>
        <p:spPr>
          <a:xfrm>
            <a:off x="428854" y="4235824"/>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6</a:t>
            </a:r>
          </a:p>
        </p:txBody>
      </p:sp>
    </p:spTree>
    <p:extLst>
      <p:ext uri="{BB962C8B-B14F-4D97-AF65-F5344CB8AC3E}">
        <p14:creationId xmlns:p14="http://schemas.microsoft.com/office/powerpoint/2010/main" val="4299908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9A4F-53D0-31A1-A762-2469CFFF4938}"/>
              </a:ext>
            </a:extLst>
          </p:cNvPr>
          <p:cNvSpPr>
            <a:spLocks noGrp="1"/>
          </p:cNvSpPr>
          <p:nvPr>
            <p:ph type="title"/>
          </p:nvPr>
        </p:nvSpPr>
        <p:spPr/>
        <p:txBody>
          <a:bodyPr/>
          <a:lstStyle/>
          <a:p>
            <a:r>
              <a:rPr lang="en-US"/>
              <a:t>Refrigerant Limits</a:t>
            </a:r>
          </a:p>
        </p:txBody>
      </p:sp>
      <p:sp>
        <p:nvSpPr>
          <p:cNvPr id="4" name="Content Placeholder 3">
            <a:extLst>
              <a:ext uri="{FF2B5EF4-FFF2-40B4-BE49-F238E27FC236}">
                <a16:creationId xmlns:a16="http://schemas.microsoft.com/office/drawing/2014/main" id="{4804C0DF-0027-BDA5-A86E-8C81A29A4914}"/>
              </a:ext>
            </a:extLst>
          </p:cNvPr>
          <p:cNvSpPr>
            <a:spLocks noGrp="1"/>
          </p:cNvSpPr>
          <p:nvPr>
            <p:ph sz="quarter" idx="10"/>
          </p:nvPr>
        </p:nvSpPr>
        <p:spPr>
          <a:xfrm>
            <a:off x="221884" y="613474"/>
            <a:ext cx="8699488" cy="314349"/>
          </a:xfrm>
        </p:spPr>
        <p:txBody>
          <a:bodyPr/>
          <a:lstStyle/>
          <a:p>
            <a:r>
              <a:rPr lang="en-US" dirty="0"/>
              <a:t>Volume Calculations (7.2)</a:t>
            </a:r>
          </a:p>
        </p:txBody>
      </p:sp>
      <p:sp>
        <p:nvSpPr>
          <p:cNvPr id="5" name="Content Placeholder 4">
            <a:extLst>
              <a:ext uri="{FF2B5EF4-FFF2-40B4-BE49-F238E27FC236}">
                <a16:creationId xmlns:a16="http://schemas.microsoft.com/office/drawing/2014/main" id="{1125CF8A-7FC3-549F-D6C3-970830300283}"/>
              </a:ext>
            </a:extLst>
          </p:cNvPr>
          <p:cNvSpPr>
            <a:spLocks noGrp="1"/>
          </p:cNvSpPr>
          <p:nvPr>
            <p:ph sz="quarter" idx="18"/>
          </p:nvPr>
        </p:nvSpPr>
        <p:spPr>
          <a:xfrm>
            <a:off x="221884" y="927823"/>
            <a:ext cx="8680072" cy="3541051"/>
          </a:xfrm>
        </p:spPr>
        <p:txBody>
          <a:bodyPr/>
          <a:lstStyle/>
          <a:p>
            <a:r>
              <a:rPr lang="en-US"/>
              <a:t>ASHRAE Standard 15 requires you to check that the volume of the space(s) connected to the equipment against the EDVC charge calculation</a:t>
            </a:r>
          </a:p>
          <a:p>
            <a:pPr lvl="2"/>
            <a:r>
              <a:rPr lang="en-US"/>
              <a:t>Volume calculations shall evaluate </a:t>
            </a:r>
            <a:r>
              <a:rPr lang="en-US" b="1"/>
              <a:t>each</a:t>
            </a:r>
            <a:r>
              <a:rPr lang="en-US"/>
              <a:t> </a:t>
            </a:r>
            <a:r>
              <a:rPr lang="en-US" b="1"/>
              <a:t>space or connected spaces </a:t>
            </a:r>
            <a:r>
              <a:rPr lang="en-US"/>
              <a:t>relevant to each refrigeration system. The </a:t>
            </a:r>
            <a:r>
              <a:rPr lang="en-US" b="1"/>
              <a:t>smallest volume into which refrigerant disperses shall be used </a:t>
            </a:r>
            <a:r>
              <a:rPr lang="en-US"/>
              <a:t>to determine the refrigerant quantity limit in the system. (7.2.1)</a:t>
            </a:r>
          </a:p>
          <a:p>
            <a:pPr lvl="2"/>
            <a:r>
              <a:rPr lang="en-US"/>
              <a:t>For A2Ls, both occupied and non-occupied spaces must be considered (7.2.2.2)</a:t>
            </a:r>
          </a:p>
          <a:p>
            <a:r>
              <a:rPr lang="en-US"/>
              <a:t>Be sure to refer to also refer to section 7.6 and 7.7 if using an A2L refrigerant</a:t>
            </a:r>
          </a:p>
          <a:p>
            <a:r>
              <a:rPr lang="en-US"/>
              <a:t>Based on the largest refrigerant circuit, not the combined volume of all circuits</a:t>
            </a:r>
          </a:p>
          <a:p>
            <a:r>
              <a:rPr lang="en-US"/>
              <a:t>If you don’t comply initially you can consider:</a:t>
            </a:r>
          </a:p>
          <a:p>
            <a:pPr lvl="2"/>
            <a:r>
              <a:rPr lang="en-US"/>
              <a:t>Natural ventilation between spaces</a:t>
            </a:r>
          </a:p>
          <a:p>
            <a:pPr lvl="2"/>
            <a:r>
              <a:rPr lang="en-US"/>
              <a:t>Circulation</a:t>
            </a:r>
          </a:p>
          <a:p>
            <a:pPr lvl="2"/>
            <a:r>
              <a:rPr lang="en-US"/>
              <a:t>Ventilation</a:t>
            </a:r>
          </a:p>
          <a:p>
            <a:pPr lvl="2"/>
            <a:r>
              <a:rPr lang="en-US"/>
              <a:t>Mitigation controls</a:t>
            </a:r>
          </a:p>
          <a:p>
            <a:endParaRPr lang="en-US"/>
          </a:p>
        </p:txBody>
      </p:sp>
      <p:sp>
        <p:nvSpPr>
          <p:cNvPr id="3" name="Oval 2">
            <a:extLst>
              <a:ext uri="{FF2B5EF4-FFF2-40B4-BE49-F238E27FC236}">
                <a16:creationId xmlns:a16="http://schemas.microsoft.com/office/drawing/2014/main" id="{8F9748C9-52A2-A324-71EB-D617E8E6C599}"/>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1</a:t>
            </a:r>
          </a:p>
        </p:txBody>
      </p:sp>
    </p:spTree>
    <p:extLst>
      <p:ext uri="{BB962C8B-B14F-4D97-AF65-F5344CB8AC3E}">
        <p14:creationId xmlns:p14="http://schemas.microsoft.com/office/powerpoint/2010/main" val="14957945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a:t>Refrigerant Limits: EDVC</a:t>
            </a:r>
          </a:p>
        </p:txBody>
      </p:sp>
      <p:sp>
        <p:nvSpPr>
          <p:cNvPr id="4" name="Content Placeholder 3">
            <a:extLst>
              <a:ext uri="{FF2B5EF4-FFF2-40B4-BE49-F238E27FC236}">
                <a16:creationId xmlns:a16="http://schemas.microsoft.com/office/drawing/2014/main" id="{676FDDAC-980E-D057-A1CB-BBE22CE84B74}"/>
              </a:ext>
            </a:extLst>
          </p:cNvPr>
          <p:cNvSpPr>
            <a:spLocks noGrp="1"/>
          </p:cNvSpPr>
          <p:nvPr>
            <p:ph sz="quarter" idx="18"/>
          </p:nvPr>
        </p:nvSpPr>
        <p:spPr>
          <a:xfrm>
            <a:off x="86173" y="863879"/>
            <a:ext cx="4071941" cy="3929502"/>
          </a:xfrm>
          <a:solidFill>
            <a:schemeClr val="tx2"/>
          </a:solidFill>
        </p:spPr>
        <p:style>
          <a:lnRef idx="3">
            <a:schemeClr val="lt1"/>
          </a:lnRef>
          <a:fillRef idx="1">
            <a:schemeClr val="accent1"/>
          </a:fillRef>
          <a:effectRef idx="1">
            <a:schemeClr val="accent1"/>
          </a:effectRef>
          <a:fontRef idx="minor">
            <a:schemeClr val="lt1"/>
          </a:fontRef>
        </p:style>
        <p:txBody>
          <a:bodyPr/>
          <a:lstStyle/>
          <a:p>
            <a:pPr marL="342900" lvl="1" indent="-342900">
              <a:buClr>
                <a:schemeClr val="bg1"/>
              </a:buClr>
              <a:buFont typeface="+mj-lt"/>
              <a:buAutoNum type="arabicPeriod"/>
            </a:pPr>
            <a:r>
              <a:rPr lang="en-US">
                <a:solidFill>
                  <a:schemeClr val="bg1"/>
                </a:solidFill>
              </a:rPr>
              <a:t>Establish </a:t>
            </a:r>
            <a:r>
              <a:rPr lang="en-US" i="1">
                <a:solidFill>
                  <a:schemeClr val="bg1"/>
                </a:solidFill>
              </a:rPr>
              <a:t>Effective Dispersal Volume </a:t>
            </a:r>
            <a:r>
              <a:rPr lang="en-US"/>
              <a:t>(7.2.3.1 to 7.2.3.4)</a:t>
            </a:r>
            <a:r>
              <a:rPr lang="en-US" i="1">
                <a:solidFill>
                  <a:schemeClr val="bg1"/>
                </a:solidFill>
              </a:rPr>
              <a:t> </a:t>
            </a:r>
            <a:r>
              <a:rPr lang="en-US">
                <a:solidFill>
                  <a:schemeClr val="bg1"/>
                </a:solidFill>
              </a:rPr>
              <a:t>of occupied and non occupied spaces (occupied only for A1 refrigerants)</a:t>
            </a:r>
          </a:p>
          <a:p>
            <a:pPr marL="511175" lvl="2" indent="-342900">
              <a:buClr>
                <a:schemeClr val="bg1"/>
              </a:buClr>
              <a:buFont typeface="+mj-lt"/>
              <a:buAutoNum type="alphaLcParenR"/>
            </a:pPr>
            <a:r>
              <a:rPr lang="en-US">
                <a:solidFill>
                  <a:schemeClr val="bg1"/>
                </a:solidFill>
              </a:rPr>
              <a:t>Identify exempted spaces (7.2.3.1.1)</a:t>
            </a:r>
          </a:p>
          <a:p>
            <a:pPr marL="511175" lvl="2" indent="-342900">
              <a:buClr>
                <a:schemeClr val="bg1"/>
              </a:buClr>
              <a:buFont typeface="+mj-lt"/>
              <a:buAutoNum type="alphaLcParenR"/>
            </a:pPr>
            <a:r>
              <a:rPr lang="en-US">
                <a:solidFill>
                  <a:schemeClr val="bg1"/>
                </a:solidFill>
              </a:rPr>
              <a:t>Determine if any spaces are ‘connected spaces’ via natural openings or through air circulation</a:t>
            </a:r>
          </a:p>
          <a:p>
            <a:pPr marL="511175" lvl="2" indent="-342900">
              <a:buClr>
                <a:schemeClr val="bg1"/>
              </a:buClr>
              <a:buFont typeface="+mj-lt"/>
              <a:buAutoNum type="alphaLcParenR"/>
            </a:pPr>
            <a:r>
              <a:rPr lang="en-US">
                <a:solidFill>
                  <a:schemeClr val="bg1"/>
                </a:solidFill>
              </a:rPr>
              <a:t>Consider closures (such as dampers that can close during a refrigerant leak)</a:t>
            </a:r>
          </a:p>
          <a:p>
            <a:pPr marL="342900" lvl="1" indent="-342900">
              <a:buClr>
                <a:schemeClr val="bg1"/>
              </a:buClr>
              <a:buFont typeface="+mj-lt"/>
              <a:buAutoNum type="arabicPeriod"/>
            </a:pPr>
            <a:r>
              <a:rPr lang="en-US"/>
              <a:t>Calculate </a:t>
            </a:r>
            <a:r>
              <a:rPr lang="en-US" i="1"/>
              <a:t>EDVC</a:t>
            </a:r>
            <a:r>
              <a:rPr lang="en-US"/>
              <a:t> per the equation in 7.3.1</a:t>
            </a:r>
          </a:p>
          <a:p>
            <a:pPr lvl="2"/>
            <a:r>
              <a:rPr lang="en-US"/>
              <a:t>Or, apply 7.6.1.1 for an A2L refrigerant with detection and air circulation </a:t>
            </a:r>
          </a:p>
          <a:p>
            <a:pPr lvl="2"/>
            <a:r>
              <a:rPr lang="en-US"/>
              <a:t>Or, apply 7.6.1.2 for an A2L refrigerant without detection and air circulation</a:t>
            </a:r>
          </a:p>
          <a:p>
            <a:pPr marL="0" indent="0">
              <a:buNone/>
            </a:pPr>
            <a:endParaRPr lang="en-US"/>
          </a:p>
          <a:p>
            <a:pPr marL="174625" lvl="2" indent="0">
              <a:buNone/>
            </a:pPr>
            <a:endParaRPr lang="en-US"/>
          </a:p>
          <a:p>
            <a:endParaRPr lang="en-US"/>
          </a:p>
        </p:txBody>
      </p:sp>
      <p:sp>
        <p:nvSpPr>
          <p:cNvPr id="5" name="Content Placeholder 10">
            <a:extLst>
              <a:ext uri="{FF2B5EF4-FFF2-40B4-BE49-F238E27FC236}">
                <a16:creationId xmlns:a16="http://schemas.microsoft.com/office/drawing/2014/main" id="{8584DED6-BAC3-0EC2-58C4-6CE3A006C1AA}"/>
              </a:ext>
            </a:extLst>
          </p:cNvPr>
          <p:cNvSpPr txBox="1">
            <a:spLocks/>
          </p:cNvSpPr>
          <p:nvPr/>
        </p:nvSpPr>
        <p:spPr>
          <a:xfrm>
            <a:off x="213674" y="599499"/>
            <a:ext cx="3078669" cy="1147615"/>
          </a:xfrm>
          <a:prstGeom prst="rect">
            <a:avLst/>
          </a:prstGeom>
        </p:spPr>
        <p:txBody>
          <a:bodyPr/>
          <a:lst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chemeClr val="tx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6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6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chemeClr val="tx1"/>
                </a:solidFill>
              </a:rPr>
              <a:t>General Steps:</a:t>
            </a:r>
          </a:p>
        </p:txBody>
      </p:sp>
      <p:sp>
        <p:nvSpPr>
          <p:cNvPr id="6" name="Content Placeholder 3">
            <a:extLst>
              <a:ext uri="{FF2B5EF4-FFF2-40B4-BE49-F238E27FC236}">
                <a16:creationId xmlns:a16="http://schemas.microsoft.com/office/drawing/2014/main" id="{5F26053A-3865-5219-6D44-7B632D943996}"/>
              </a:ext>
            </a:extLst>
          </p:cNvPr>
          <p:cNvSpPr txBox="1">
            <a:spLocks/>
          </p:cNvSpPr>
          <p:nvPr/>
        </p:nvSpPr>
        <p:spPr>
          <a:xfrm>
            <a:off x="4244431" y="863880"/>
            <a:ext cx="4813396" cy="3929502"/>
          </a:xfrm>
          <a:prstGeom prst="rect">
            <a:avLst/>
          </a:prstGeom>
          <a:solidFill>
            <a:schemeClr val="bg1">
              <a:lumMod val="50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Autofit/>
          </a:bodyPr>
          <a:lstStyle>
            <a:lvl1pPr marL="171450" indent="-171450" algn="l" defTabSz="914400" rtl="0" eaLnBrk="1" latinLnBrk="0" hangingPunct="1">
              <a:spcBef>
                <a:spcPts val="0"/>
              </a:spcBef>
              <a:spcAft>
                <a:spcPts val="600"/>
              </a:spcAft>
              <a:buClr>
                <a:schemeClr val="tx2"/>
              </a:buClr>
              <a:buFont typeface="Arial" panose="020B0604020202020204" pitchFamily="34" charset="0"/>
              <a:buChar char="•"/>
              <a:tabLst>
                <a:tab pos="741363" algn="l"/>
              </a:tabLst>
              <a:defRPr sz="1400" b="0" kern="1200">
                <a:solidFill>
                  <a:schemeClr val="tx1"/>
                </a:solidFill>
                <a:latin typeface="+mn-lt"/>
                <a:ea typeface="+mn-ea"/>
                <a:cs typeface="+mn-cs"/>
              </a:defRPr>
            </a:lvl1pPr>
            <a:lvl2pPr marL="174625" indent="-174625" algn="l" defTabSz="914400" rtl="0" eaLnBrk="1" latinLnBrk="0" hangingPunct="1">
              <a:spcBef>
                <a:spcPts val="0"/>
              </a:spcBef>
              <a:spcAft>
                <a:spcPts val="600"/>
              </a:spcAft>
              <a:buClr>
                <a:schemeClr val="tx2"/>
              </a:buClr>
              <a:buFont typeface="Arial" panose="020B0604020202020204" pitchFamily="34" charset="0"/>
              <a:buChar char="•"/>
              <a:defRPr sz="1400" kern="1200">
                <a:solidFill>
                  <a:schemeClr val="lt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lt1"/>
                </a:solidFill>
                <a:latin typeface="+mn-lt"/>
                <a:ea typeface="+mn-ea"/>
                <a:cs typeface="+mn-cs"/>
              </a:defRPr>
            </a:lvl3pPr>
            <a:lvl4pPr marL="0" indent="0" algn="l" defTabSz="914400" rtl="0" eaLnBrk="1" latinLnBrk="0" hangingPunct="1">
              <a:spcBef>
                <a:spcPts val="0"/>
              </a:spcBef>
              <a:spcAft>
                <a:spcPts val="1000"/>
              </a:spcAft>
              <a:buFontTx/>
              <a:buNone/>
              <a:defRPr sz="1600" kern="1200">
                <a:solidFill>
                  <a:schemeClr val="lt1"/>
                </a:solidFill>
                <a:latin typeface="+mn-lt"/>
                <a:ea typeface="+mn-ea"/>
                <a:cs typeface="+mn-cs"/>
              </a:defRPr>
            </a:lvl4pPr>
            <a:lvl5pPr marL="1828800" indent="-1828800" algn="ctr" defTabSz="914400" rtl="0" eaLnBrk="1" latinLnBrk="0" hangingPunct="1">
              <a:spcBef>
                <a:spcPts val="0"/>
              </a:spcBef>
              <a:spcAft>
                <a:spcPts val="1000"/>
              </a:spcAft>
              <a:buFontTx/>
              <a:buNone/>
              <a:defRPr sz="1600" b="1"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lvl="2">
              <a:buClr>
                <a:schemeClr val="bg1"/>
              </a:buClr>
              <a:buFont typeface="Arial" panose="020B0604020202020204" pitchFamily="34" charset="0"/>
              <a:buChar char="•"/>
            </a:pPr>
            <a:r>
              <a:rPr lang="en-US">
                <a:solidFill>
                  <a:schemeClr val="bg1"/>
                </a:solidFill>
              </a:rPr>
              <a:t>Consider natural ventilation openings (there are height restrictions and opening size requirements per 7.2.3.2</a:t>
            </a:r>
          </a:p>
          <a:p>
            <a:pPr lvl="2">
              <a:buClr>
                <a:schemeClr val="bg1"/>
              </a:buClr>
              <a:buFont typeface="Arial" panose="020B0604020202020204" pitchFamily="34" charset="0"/>
              <a:buChar char="•"/>
            </a:pPr>
            <a:r>
              <a:rPr lang="en-US">
                <a:solidFill>
                  <a:schemeClr val="bg1"/>
                </a:solidFill>
              </a:rPr>
              <a:t>Where a refrigeration system or a part thereof is located within an air distribution duct system or in a space served by an air distribution duct system, the entire air distribution system shall be analyzed to determine the worst-case distribution of leaked refrigerant. (7.2.3.3)</a:t>
            </a:r>
          </a:p>
          <a:p>
            <a:pPr lvl="2">
              <a:buClr>
                <a:schemeClr val="bg1"/>
              </a:buClr>
              <a:buFont typeface="Arial" panose="020B0604020202020204" pitchFamily="34" charset="0"/>
              <a:buChar char="•"/>
            </a:pPr>
            <a:r>
              <a:rPr lang="en-US">
                <a:solidFill>
                  <a:schemeClr val="bg1"/>
                </a:solidFill>
              </a:rPr>
              <a:t>Where two or more spaces are connected by a mechanical ventilation system complying with the requirements of Section 7.6.4, the volume of all such connected spaces shall be included in the effective dispersal volume used to calculate the EDVC in Section 7.3. (7.2.3.4)</a:t>
            </a:r>
          </a:p>
          <a:p>
            <a:pPr lvl="2">
              <a:buClr>
                <a:schemeClr val="bg1"/>
              </a:buClr>
              <a:buFont typeface="Arial" panose="020B0604020202020204" pitchFamily="34" charset="0"/>
              <a:buChar char="•"/>
            </a:pPr>
            <a:endParaRPr lang="en-US">
              <a:solidFill>
                <a:schemeClr val="bg1"/>
              </a:solidFill>
            </a:endParaRPr>
          </a:p>
          <a:p>
            <a:pPr lvl="2">
              <a:buClr>
                <a:schemeClr val="bg1"/>
              </a:buClr>
              <a:buFont typeface="Arial" panose="020B0604020202020204" pitchFamily="34" charset="0"/>
              <a:buChar char="•"/>
            </a:pPr>
            <a:endParaRPr lang="en-US">
              <a:solidFill>
                <a:schemeClr val="bg1"/>
              </a:solidFill>
            </a:endParaRPr>
          </a:p>
          <a:p>
            <a:pPr marL="0" indent="0">
              <a:buFont typeface="Arial" panose="020B0604020202020204" pitchFamily="34" charset="0"/>
              <a:buNone/>
            </a:pPr>
            <a:endParaRPr lang="en-US"/>
          </a:p>
          <a:p>
            <a:pPr marL="174625" lvl="2" indent="0">
              <a:buFont typeface="System Font Regular"/>
              <a:buNone/>
            </a:pPr>
            <a:endParaRPr lang="en-US"/>
          </a:p>
          <a:p>
            <a:endParaRPr lang="en-US"/>
          </a:p>
        </p:txBody>
      </p:sp>
      <p:sp>
        <p:nvSpPr>
          <p:cNvPr id="7" name="Content Placeholder 10">
            <a:extLst>
              <a:ext uri="{FF2B5EF4-FFF2-40B4-BE49-F238E27FC236}">
                <a16:creationId xmlns:a16="http://schemas.microsoft.com/office/drawing/2014/main" id="{D82DD0AD-3707-C92D-B0D6-BADDE2FE620F}"/>
              </a:ext>
            </a:extLst>
          </p:cNvPr>
          <p:cNvSpPr txBox="1">
            <a:spLocks/>
          </p:cNvSpPr>
          <p:nvPr/>
        </p:nvSpPr>
        <p:spPr>
          <a:xfrm>
            <a:off x="4408061" y="599498"/>
            <a:ext cx="3078669" cy="1147615"/>
          </a:xfrm>
          <a:prstGeom prst="rect">
            <a:avLst/>
          </a:prstGeom>
        </p:spPr>
        <p:txBody>
          <a:bodyPr/>
          <a:lst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chemeClr val="tx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6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6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chemeClr val="tx1"/>
                </a:solidFill>
              </a:rPr>
              <a:t>Notes:</a:t>
            </a:r>
          </a:p>
        </p:txBody>
      </p:sp>
    </p:spTree>
    <p:extLst>
      <p:ext uri="{BB962C8B-B14F-4D97-AF65-F5344CB8AC3E}">
        <p14:creationId xmlns:p14="http://schemas.microsoft.com/office/powerpoint/2010/main" val="22570248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a:t>Refrigerant Limits: Simplified Flowchart</a:t>
            </a:r>
          </a:p>
        </p:txBody>
      </p:sp>
      <p:sp>
        <p:nvSpPr>
          <p:cNvPr id="3" name="Content Placeholder 2">
            <a:extLst>
              <a:ext uri="{FF2B5EF4-FFF2-40B4-BE49-F238E27FC236}">
                <a16:creationId xmlns:a16="http://schemas.microsoft.com/office/drawing/2014/main" id="{FE3E3011-27D9-DCE0-B727-2960206E8759}"/>
              </a:ext>
            </a:extLst>
          </p:cNvPr>
          <p:cNvSpPr>
            <a:spLocks noGrp="1"/>
          </p:cNvSpPr>
          <p:nvPr>
            <p:ph sz="quarter" idx="10"/>
          </p:nvPr>
        </p:nvSpPr>
        <p:spPr>
          <a:xfrm>
            <a:off x="251702" y="603466"/>
            <a:ext cx="2785696" cy="314349"/>
          </a:xfrm>
        </p:spPr>
        <p:txBody>
          <a:bodyPr/>
          <a:lstStyle/>
          <a:p>
            <a:pPr marL="0" lvl="1" indent="0">
              <a:buNone/>
              <a:tabLst>
                <a:tab pos="741363" algn="l"/>
              </a:tabLst>
            </a:pPr>
            <a:r>
              <a:rPr lang="en-US" b="1">
                <a:solidFill>
                  <a:schemeClr val="tx2"/>
                </a:solidFill>
              </a:rPr>
              <a:t>Refrigerant System Charge Limit Compliance Path</a:t>
            </a:r>
          </a:p>
        </p:txBody>
      </p:sp>
      <p:sp>
        <p:nvSpPr>
          <p:cNvPr id="5" name="Content Placeholder 4">
            <a:extLst>
              <a:ext uri="{FF2B5EF4-FFF2-40B4-BE49-F238E27FC236}">
                <a16:creationId xmlns:a16="http://schemas.microsoft.com/office/drawing/2014/main" id="{A83BE876-5348-4CA3-A5D5-1314AFAF19AE}"/>
              </a:ext>
            </a:extLst>
          </p:cNvPr>
          <p:cNvSpPr>
            <a:spLocks noGrp="1"/>
          </p:cNvSpPr>
          <p:nvPr>
            <p:ph sz="quarter" idx="18"/>
          </p:nvPr>
        </p:nvSpPr>
        <p:spPr>
          <a:xfrm>
            <a:off x="221885" y="1150254"/>
            <a:ext cx="2785696" cy="3461504"/>
          </a:xfrm>
        </p:spPr>
        <p:txBody>
          <a:bodyPr/>
          <a:lstStyle/>
          <a:p>
            <a:pPr lvl="1"/>
            <a:r>
              <a:rPr lang="en-US"/>
              <a:t>Simplified flowchart (Figures 7-1 and 7-2)</a:t>
            </a:r>
          </a:p>
          <a:p>
            <a:pPr lvl="1"/>
            <a:r>
              <a:rPr lang="en-US"/>
              <a:t>Simplifying assumptions:</a:t>
            </a:r>
          </a:p>
          <a:p>
            <a:pPr lvl="2"/>
            <a:r>
              <a:rPr lang="en-US"/>
              <a:t>Unit has a refrigerant charge &gt; 22 lb</a:t>
            </a:r>
          </a:p>
          <a:p>
            <a:pPr lvl="2"/>
            <a:r>
              <a:rPr lang="en-US"/>
              <a:t>The unit is not in a public corridor or lobby</a:t>
            </a:r>
          </a:p>
          <a:p>
            <a:pPr lvl="2"/>
            <a:r>
              <a:rPr lang="en-US"/>
              <a:t>High probability system for human comfort not in a machinery room or outdoors</a:t>
            </a:r>
          </a:p>
          <a:p>
            <a:pPr lvl="2"/>
            <a:r>
              <a:rPr lang="en-US"/>
              <a:t>Not in a laboratory</a:t>
            </a:r>
          </a:p>
          <a:p>
            <a:pPr lvl="2"/>
            <a:r>
              <a:rPr lang="en-US"/>
              <a:t>Not an industrial occupancy or refrigerated room</a:t>
            </a:r>
          </a:p>
          <a:p>
            <a:pPr lvl="2"/>
            <a:endParaRPr lang="en-US"/>
          </a:p>
          <a:p>
            <a:pPr lvl="3"/>
            <a:r>
              <a:rPr lang="en-US"/>
              <a:t> </a:t>
            </a:r>
          </a:p>
          <a:p>
            <a:endParaRPr lang="en-US"/>
          </a:p>
        </p:txBody>
      </p:sp>
      <p:sp>
        <p:nvSpPr>
          <p:cNvPr id="6" name="Flowchart: Decision 5">
            <a:extLst>
              <a:ext uri="{FF2B5EF4-FFF2-40B4-BE49-F238E27FC236}">
                <a16:creationId xmlns:a16="http://schemas.microsoft.com/office/drawing/2014/main" id="{2FBD31B5-4438-BAA2-7042-36C9A4050A06}"/>
              </a:ext>
            </a:extLst>
          </p:cNvPr>
          <p:cNvSpPr/>
          <p:nvPr/>
        </p:nvSpPr>
        <p:spPr>
          <a:xfrm>
            <a:off x="3037398" y="486014"/>
            <a:ext cx="2293952" cy="747422"/>
          </a:xfrm>
          <a:prstGeom prst="flowChartDecision">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Flammability class of 1?</a:t>
            </a:r>
          </a:p>
        </p:txBody>
      </p:sp>
      <p:sp>
        <p:nvSpPr>
          <p:cNvPr id="10" name="Flowchart: Process 9">
            <a:extLst>
              <a:ext uri="{FF2B5EF4-FFF2-40B4-BE49-F238E27FC236}">
                <a16:creationId xmlns:a16="http://schemas.microsoft.com/office/drawing/2014/main" id="{A675C4A0-1F4C-1BE3-05D2-243DB1E964C7}"/>
              </a:ext>
            </a:extLst>
          </p:cNvPr>
          <p:cNvSpPr/>
          <p:nvPr/>
        </p:nvSpPr>
        <p:spPr>
          <a:xfrm>
            <a:off x="3093055" y="1638951"/>
            <a:ext cx="2186609" cy="747422"/>
          </a:xfrm>
          <a:prstGeom prst="flowChartProcess">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EDVC shall be determined per Section *7.3.1 [7.6.1] using the enclosed space identified by Section 7.2.2.2</a:t>
            </a:r>
          </a:p>
        </p:txBody>
      </p:sp>
      <p:sp>
        <p:nvSpPr>
          <p:cNvPr id="13" name="Flowchart: Process 12">
            <a:extLst>
              <a:ext uri="{FF2B5EF4-FFF2-40B4-BE49-F238E27FC236}">
                <a16:creationId xmlns:a16="http://schemas.microsoft.com/office/drawing/2014/main" id="{6A0EFA25-20C7-209E-56DB-5B1D67E2178C}"/>
              </a:ext>
            </a:extLst>
          </p:cNvPr>
          <p:cNvSpPr/>
          <p:nvPr/>
        </p:nvSpPr>
        <p:spPr>
          <a:xfrm>
            <a:off x="5791529" y="486014"/>
            <a:ext cx="1892411" cy="747422"/>
          </a:xfrm>
          <a:prstGeom prst="flowChartProcess">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EDVC determined per 7.3.1 using the occupied space identified by Section 7.2.2.1</a:t>
            </a:r>
          </a:p>
        </p:txBody>
      </p:sp>
      <p:sp>
        <p:nvSpPr>
          <p:cNvPr id="17" name="TextBox 16">
            <a:extLst>
              <a:ext uri="{FF2B5EF4-FFF2-40B4-BE49-F238E27FC236}">
                <a16:creationId xmlns:a16="http://schemas.microsoft.com/office/drawing/2014/main" id="{EE364865-01E0-09D3-1202-DC6814711F59}"/>
              </a:ext>
            </a:extLst>
          </p:cNvPr>
          <p:cNvSpPr txBox="1"/>
          <p:nvPr/>
        </p:nvSpPr>
        <p:spPr>
          <a:xfrm>
            <a:off x="5239156" y="573478"/>
            <a:ext cx="421419" cy="215444"/>
          </a:xfrm>
          <a:prstGeom prst="rect">
            <a:avLst/>
          </a:prstGeom>
          <a:noFill/>
        </p:spPr>
        <p:txBody>
          <a:bodyPr wrap="square" rtlCol="0">
            <a:spAutoFit/>
          </a:bodyPr>
          <a:lstStyle/>
          <a:p>
            <a:pPr algn="ctr"/>
            <a:r>
              <a:rPr lang="en-US" sz="800" b="1">
                <a:solidFill>
                  <a:srgbClr val="00B050"/>
                </a:solidFill>
              </a:rPr>
              <a:t>Yes</a:t>
            </a:r>
          </a:p>
        </p:txBody>
      </p:sp>
      <p:sp>
        <p:nvSpPr>
          <p:cNvPr id="19" name="TextBox 18">
            <a:extLst>
              <a:ext uri="{FF2B5EF4-FFF2-40B4-BE49-F238E27FC236}">
                <a16:creationId xmlns:a16="http://schemas.microsoft.com/office/drawing/2014/main" id="{F692D78F-EF02-8B52-8909-05DB3787C2CD}"/>
              </a:ext>
            </a:extLst>
          </p:cNvPr>
          <p:cNvSpPr txBox="1"/>
          <p:nvPr/>
        </p:nvSpPr>
        <p:spPr>
          <a:xfrm>
            <a:off x="3846443" y="1291586"/>
            <a:ext cx="421419" cy="215444"/>
          </a:xfrm>
          <a:prstGeom prst="rect">
            <a:avLst/>
          </a:prstGeom>
          <a:noFill/>
        </p:spPr>
        <p:txBody>
          <a:bodyPr wrap="square" rtlCol="0">
            <a:spAutoFit/>
          </a:bodyPr>
          <a:lstStyle/>
          <a:p>
            <a:pPr algn="ctr"/>
            <a:r>
              <a:rPr lang="en-US" sz="800" b="1">
                <a:solidFill>
                  <a:srgbClr val="FF0000"/>
                </a:solidFill>
              </a:rPr>
              <a:t>No</a:t>
            </a:r>
          </a:p>
        </p:txBody>
      </p:sp>
      <p:sp>
        <p:nvSpPr>
          <p:cNvPr id="20" name="Flowchart: Decision 19">
            <a:extLst>
              <a:ext uri="{FF2B5EF4-FFF2-40B4-BE49-F238E27FC236}">
                <a16:creationId xmlns:a16="http://schemas.microsoft.com/office/drawing/2014/main" id="{EC0CC8F4-884A-6854-425A-323A4DBE9F7B}"/>
              </a:ext>
            </a:extLst>
          </p:cNvPr>
          <p:cNvSpPr/>
          <p:nvPr/>
        </p:nvSpPr>
        <p:spPr>
          <a:xfrm>
            <a:off x="5468509" y="1640653"/>
            <a:ext cx="2538453" cy="747422"/>
          </a:xfrm>
          <a:prstGeom prst="flowChartDecision">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Does the system use release mitigation controls complying with 7.3.4.4?</a:t>
            </a:r>
          </a:p>
        </p:txBody>
      </p:sp>
      <p:cxnSp>
        <p:nvCxnSpPr>
          <p:cNvPr id="22" name="Straight Arrow Connector 21">
            <a:extLst>
              <a:ext uri="{FF2B5EF4-FFF2-40B4-BE49-F238E27FC236}">
                <a16:creationId xmlns:a16="http://schemas.microsoft.com/office/drawing/2014/main" id="{A4B644E2-A2E3-C22E-6A58-05A2A8AA4C66}"/>
              </a:ext>
            </a:extLst>
          </p:cNvPr>
          <p:cNvCxnSpPr>
            <a:stCxn id="6" idx="2"/>
            <a:endCxn id="10" idx="0"/>
          </p:cNvCxnSpPr>
          <p:nvPr/>
        </p:nvCxnSpPr>
        <p:spPr>
          <a:xfrm>
            <a:off x="4184374" y="1233436"/>
            <a:ext cx="1986" cy="405515"/>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31F2BCB-E63A-CBAB-7C3F-4DBDB0F8E829}"/>
              </a:ext>
            </a:extLst>
          </p:cNvPr>
          <p:cNvCxnSpPr>
            <a:cxnSpLocks/>
            <a:stCxn id="6" idx="3"/>
            <a:endCxn id="13" idx="1"/>
          </p:cNvCxnSpPr>
          <p:nvPr/>
        </p:nvCxnSpPr>
        <p:spPr>
          <a:xfrm>
            <a:off x="5331350" y="859725"/>
            <a:ext cx="460179" cy="0"/>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9918A4-4190-D6F9-6235-4C75C298DA1B}"/>
              </a:ext>
            </a:extLst>
          </p:cNvPr>
          <p:cNvCxnSpPr>
            <a:cxnSpLocks/>
            <a:stCxn id="10" idx="3"/>
            <a:endCxn id="20" idx="1"/>
          </p:cNvCxnSpPr>
          <p:nvPr/>
        </p:nvCxnSpPr>
        <p:spPr>
          <a:xfrm>
            <a:off x="5279664" y="2012662"/>
            <a:ext cx="188845" cy="1702"/>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85B5A9-69D4-05DB-A626-5CEC407E62D6}"/>
              </a:ext>
            </a:extLst>
          </p:cNvPr>
          <p:cNvCxnSpPr>
            <a:cxnSpLocks/>
            <a:stCxn id="13" idx="2"/>
            <a:endCxn id="20" idx="0"/>
          </p:cNvCxnSpPr>
          <p:nvPr/>
        </p:nvCxnSpPr>
        <p:spPr>
          <a:xfrm>
            <a:off x="6737735" y="1233436"/>
            <a:ext cx="1" cy="407217"/>
          </a:xfrm>
          <a:prstGeom prst="straightConnector1">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a:extLst>
              <a:ext uri="{FF2B5EF4-FFF2-40B4-BE49-F238E27FC236}">
                <a16:creationId xmlns:a16="http://schemas.microsoft.com/office/drawing/2014/main" id="{B817D917-0BD2-1F12-F811-CC51243CA95E}"/>
              </a:ext>
            </a:extLst>
          </p:cNvPr>
          <p:cNvSpPr/>
          <p:nvPr/>
        </p:nvSpPr>
        <p:spPr>
          <a:xfrm>
            <a:off x="5334329" y="2770715"/>
            <a:ext cx="1403406" cy="747422"/>
          </a:xfrm>
          <a:prstGeom prst="flowChartProcess">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Releasable charge, </a:t>
            </a:r>
            <a:r>
              <a:rPr lang="en-US" sz="800" b="1" err="1">
                <a:solidFill>
                  <a:schemeClr val="bg1"/>
                </a:solidFill>
              </a:rPr>
              <a:t>m</a:t>
            </a:r>
            <a:r>
              <a:rPr lang="en-US" sz="800" b="1" baseline="-25000" err="1">
                <a:solidFill>
                  <a:schemeClr val="bg1"/>
                </a:solidFill>
              </a:rPr>
              <a:t>rel</a:t>
            </a:r>
            <a:r>
              <a:rPr lang="en-US" sz="800" b="1">
                <a:solidFill>
                  <a:schemeClr val="bg1"/>
                </a:solidFill>
              </a:rPr>
              <a:t>, is the system charge, </a:t>
            </a:r>
            <a:r>
              <a:rPr lang="en-US" sz="800" b="1" err="1">
                <a:solidFill>
                  <a:schemeClr val="bg1"/>
                </a:solidFill>
              </a:rPr>
              <a:t>m</a:t>
            </a:r>
            <a:r>
              <a:rPr lang="en-US" sz="800" b="1" baseline="-25000" err="1">
                <a:solidFill>
                  <a:schemeClr val="bg1"/>
                </a:solidFill>
              </a:rPr>
              <a:t>s</a:t>
            </a:r>
            <a:r>
              <a:rPr lang="en-US" sz="800" b="1">
                <a:solidFill>
                  <a:schemeClr val="bg1"/>
                </a:solidFill>
              </a:rPr>
              <a:t>, of each independent circuit</a:t>
            </a:r>
          </a:p>
        </p:txBody>
      </p:sp>
      <p:sp>
        <p:nvSpPr>
          <p:cNvPr id="42" name="Flowchart: Process 41">
            <a:extLst>
              <a:ext uri="{FF2B5EF4-FFF2-40B4-BE49-F238E27FC236}">
                <a16:creationId xmlns:a16="http://schemas.microsoft.com/office/drawing/2014/main" id="{04F2AD97-4EDE-052E-CCD4-950E42E9B71E}"/>
              </a:ext>
            </a:extLst>
          </p:cNvPr>
          <p:cNvSpPr/>
          <p:nvPr/>
        </p:nvSpPr>
        <p:spPr>
          <a:xfrm>
            <a:off x="6819234" y="2770715"/>
            <a:ext cx="1403406" cy="747422"/>
          </a:xfrm>
          <a:prstGeom prst="flowChartProcess">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Releasable charge, </a:t>
            </a:r>
            <a:r>
              <a:rPr lang="en-US" sz="800" b="1" err="1">
                <a:solidFill>
                  <a:schemeClr val="bg1"/>
                </a:solidFill>
              </a:rPr>
              <a:t>m</a:t>
            </a:r>
            <a:r>
              <a:rPr lang="en-US" sz="800" b="1" baseline="-25000" err="1">
                <a:solidFill>
                  <a:schemeClr val="bg1"/>
                </a:solidFill>
              </a:rPr>
              <a:t>rel</a:t>
            </a:r>
            <a:r>
              <a:rPr lang="en-US" sz="800" b="1">
                <a:solidFill>
                  <a:schemeClr val="bg1"/>
                </a:solidFill>
              </a:rPr>
              <a:t>, is determined per Section 7.3.4.3 for each independent circuit</a:t>
            </a:r>
          </a:p>
        </p:txBody>
      </p:sp>
      <p:sp>
        <p:nvSpPr>
          <p:cNvPr id="43" name="Flowchart: Decision 42">
            <a:extLst>
              <a:ext uri="{FF2B5EF4-FFF2-40B4-BE49-F238E27FC236}">
                <a16:creationId xmlns:a16="http://schemas.microsoft.com/office/drawing/2014/main" id="{8642943F-F763-72A3-DD34-95A48340E8C5}"/>
              </a:ext>
            </a:extLst>
          </p:cNvPr>
          <p:cNvSpPr/>
          <p:nvPr/>
        </p:nvSpPr>
        <p:spPr>
          <a:xfrm>
            <a:off x="5550007" y="3764977"/>
            <a:ext cx="2538453" cy="747422"/>
          </a:xfrm>
          <a:prstGeom prst="flowChartDecision">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Is the releasable charge, </a:t>
            </a:r>
            <a:r>
              <a:rPr lang="en-US" sz="800" b="1" err="1">
                <a:solidFill>
                  <a:schemeClr val="bg1"/>
                </a:solidFill>
              </a:rPr>
              <a:t>m</a:t>
            </a:r>
            <a:r>
              <a:rPr lang="en-US" sz="800" b="1" baseline="-25000" err="1">
                <a:solidFill>
                  <a:schemeClr val="bg1"/>
                </a:solidFill>
              </a:rPr>
              <a:t>rel</a:t>
            </a:r>
            <a:r>
              <a:rPr lang="en-US" sz="800" b="1">
                <a:solidFill>
                  <a:schemeClr val="bg1"/>
                </a:solidFill>
              </a:rPr>
              <a:t>, of each independent circuit ≤  EDVC?</a:t>
            </a:r>
          </a:p>
        </p:txBody>
      </p:sp>
      <p:sp>
        <p:nvSpPr>
          <p:cNvPr id="44" name="Flowchart: Terminator 43">
            <a:extLst>
              <a:ext uri="{FF2B5EF4-FFF2-40B4-BE49-F238E27FC236}">
                <a16:creationId xmlns:a16="http://schemas.microsoft.com/office/drawing/2014/main" id="{7D864A42-AA7C-24E0-989F-2F4298870939}"/>
              </a:ext>
            </a:extLst>
          </p:cNvPr>
          <p:cNvSpPr/>
          <p:nvPr/>
        </p:nvSpPr>
        <p:spPr>
          <a:xfrm>
            <a:off x="4575874" y="4467258"/>
            <a:ext cx="1403406" cy="488413"/>
          </a:xfrm>
          <a:prstGeom prst="flowChartTerminator">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Charge unacceptable for the space</a:t>
            </a:r>
          </a:p>
        </p:txBody>
      </p:sp>
      <p:sp>
        <p:nvSpPr>
          <p:cNvPr id="45" name="Flowchart: Terminator 44">
            <a:extLst>
              <a:ext uri="{FF2B5EF4-FFF2-40B4-BE49-F238E27FC236}">
                <a16:creationId xmlns:a16="http://schemas.microsoft.com/office/drawing/2014/main" id="{923C5D3E-2E6D-0682-BAC7-B625121E7162}"/>
              </a:ext>
            </a:extLst>
          </p:cNvPr>
          <p:cNvSpPr/>
          <p:nvPr/>
        </p:nvSpPr>
        <p:spPr>
          <a:xfrm>
            <a:off x="7659187" y="4469396"/>
            <a:ext cx="1403406" cy="488413"/>
          </a:xfrm>
          <a:prstGeom prst="flowChartTerminator">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800" b="1">
                <a:solidFill>
                  <a:schemeClr val="bg1"/>
                </a:solidFill>
              </a:rPr>
              <a:t>System charge is in compliance</a:t>
            </a:r>
          </a:p>
        </p:txBody>
      </p:sp>
      <p:cxnSp>
        <p:nvCxnSpPr>
          <p:cNvPr id="47" name="Connector: Elbow 46">
            <a:extLst>
              <a:ext uri="{FF2B5EF4-FFF2-40B4-BE49-F238E27FC236}">
                <a16:creationId xmlns:a16="http://schemas.microsoft.com/office/drawing/2014/main" id="{719E5DD6-60D3-E3F1-83BC-1E196C7FA83F}"/>
              </a:ext>
            </a:extLst>
          </p:cNvPr>
          <p:cNvCxnSpPr>
            <a:cxnSpLocks/>
            <a:stCxn id="20" idx="3"/>
            <a:endCxn id="42" idx="0"/>
          </p:cNvCxnSpPr>
          <p:nvPr/>
        </p:nvCxnSpPr>
        <p:spPr>
          <a:xfrm flipH="1">
            <a:off x="7520937" y="2014364"/>
            <a:ext cx="486025" cy="756351"/>
          </a:xfrm>
          <a:prstGeom prst="bentConnector4">
            <a:avLst>
              <a:gd name="adj1" fmla="val -47035"/>
              <a:gd name="adj2" fmla="val 74705"/>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EE96C9CF-B7F6-583F-B7AA-1699F5981B0B}"/>
              </a:ext>
            </a:extLst>
          </p:cNvPr>
          <p:cNvCxnSpPr>
            <a:cxnSpLocks/>
            <a:stCxn id="20" idx="2"/>
            <a:endCxn id="41" idx="0"/>
          </p:cNvCxnSpPr>
          <p:nvPr/>
        </p:nvCxnSpPr>
        <p:spPr>
          <a:xfrm rot="5400000">
            <a:off x="6195564" y="2228543"/>
            <a:ext cx="382640" cy="701704"/>
          </a:xfrm>
          <a:prstGeom prst="bentConnector3">
            <a:avLst>
              <a:gd name="adj1" fmla="val 50000"/>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3B228CD-D00C-A537-9836-0D4F0F8146A0}"/>
              </a:ext>
            </a:extLst>
          </p:cNvPr>
          <p:cNvSpPr txBox="1"/>
          <p:nvPr/>
        </p:nvSpPr>
        <p:spPr>
          <a:xfrm>
            <a:off x="8171197" y="2241847"/>
            <a:ext cx="421419" cy="215444"/>
          </a:xfrm>
          <a:prstGeom prst="rect">
            <a:avLst/>
          </a:prstGeom>
          <a:noFill/>
        </p:spPr>
        <p:txBody>
          <a:bodyPr wrap="square" rtlCol="0">
            <a:spAutoFit/>
          </a:bodyPr>
          <a:lstStyle/>
          <a:p>
            <a:pPr algn="ctr"/>
            <a:r>
              <a:rPr lang="en-US" sz="800" b="1">
                <a:solidFill>
                  <a:srgbClr val="00B050"/>
                </a:solidFill>
              </a:rPr>
              <a:t>Yes</a:t>
            </a:r>
          </a:p>
        </p:txBody>
      </p:sp>
      <p:sp>
        <p:nvSpPr>
          <p:cNvPr id="53" name="TextBox 52">
            <a:extLst>
              <a:ext uri="{FF2B5EF4-FFF2-40B4-BE49-F238E27FC236}">
                <a16:creationId xmlns:a16="http://schemas.microsoft.com/office/drawing/2014/main" id="{DFAC3AD2-9771-47D0-C6C1-8EB869832C2D}"/>
              </a:ext>
            </a:extLst>
          </p:cNvPr>
          <p:cNvSpPr txBox="1"/>
          <p:nvPr/>
        </p:nvSpPr>
        <p:spPr>
          <a:xfrm>
            <a:off x="6176174" y="2400112"/>
            <a:ext cx="421419" cy="215444"/>
          </a:xfrm>
          <a:prstGeom prst="rect">
            <a:avLst/>
          </a:prstGeom>
          <a:noFill/>
        </p:spPr>
        <p:txBody>
          <a:bodyPr wrap="square" rtlCol="0">
            <a:spAutoFit/>
          </a:bodyPr>
          <a:lstStyle/>
          <a:p>
            <a:pPr algn="ctr"/>
            <a:r>
              <a:rPr lang="en-US" sz="800" b="1">
                <a:solidFill>
                  <a:srgbClr val="FF0000"/>
                </a:solidFill>
              </a:rPr>
              <a:t>No</a:t>
            </a:r>
          </a:p>
        </p:txBody>
      </p:sp>
      <p:cxnSp>
        <p:nvCxnSpPr>
          <p:cNvPr id="54" name="Connector: Elbow 53">
            <a:extLst>
              <a:ext uri="{FF2B5EF4-FFF2-40B4-BE49-F238E27FC236}">
                <a16:creationId xmlns:a16="http://schemas.microsoft.com/office/drawing/2014/main" id="{F1134900-F1E6-ED0E-95D3-089C299E42CF}"/>
              </a:ext>
            </a:extLst>
          </p:cNvPr>
          <p:cNvCxnSpPr>
            <a:cxnSpLocks/>
            <a:stCxn id="42" idx="2"/>
            <a:endCxn id="43" idx="0"/>
          </p:cNvCxnSpPr>
          <p:nvPr/>
        </p:nvCxnSpPr>
        <p:spPr>
          <a:xfrm rot="5400000">
            <a:off x="7046666" y="3290706"/>
            <a:ext cx="246840" cy="701703"/>
          </a:xfrm>
          <a:prstGeom prst="bentConnector3">
            <a:avLst>
              <a:gd name="adj1" fmla="val 50000"/>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BA7CBCCC-4066-AD99-0E7D-7246D5870536}"/>
              </a:ext>
            </a:extLst>
          </p:cNvPr>
          <p:cNvCxnSpPr>
            <a:cxnSpLocks/>
            <a:stCxn id="41" idx="2"/>
            <a:endCxn id="43" idx="0"/>
          </p:cNvCxnSpPr>
          <p:nvPr/>
        </p:nvCxnSpPr>
        <p:spPr>
          <a:xfrm rot="16200000" flipH="1">
            <a:off x="6304213" y="3249956"/>
            <a:ext cx="246840" cy="783202"/>
          </a:xfrm>
          <a:prstGeom prst="bentConnector3">
            <a:avLst>
              <a:gd name="adj1" fmla="val 50000"/>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16A76F97-F7F5-417F-9241-95696DC68841}"/>
              </a:ext>
            </a:extLst>
          </p:cNvPr>
          <p:cNvCxnSpPr>
            <a:cxnSpLocks/>
            <a:stCxn id="43" idx="3"/>
            <a:endCxn id="45" idx="0"/>
          </p:cNvCxnSpPr>
          <p:nvPr/>
        </p:nvCxnSpPr>
        <p:spPr>
          <a:xfrm>
            <a:off x="8088460" y="4138688"/>
            <a:ext cx="272430" cy="330708"/>
          </a:xfrm>
          <a:prstGeom prst="bentConnector2">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CD719651-ACDE-4808-72D0-73A7ACD1AD81}"/>
              </a:ext>
            </a:extLst>
          </p:cNvPr>
          <p:cNvCxnSpPr>
            <a:cxnSpLocks/>
            <a:stCxn id="43" idx="1"/>
            <a:endCxn id="44" idx="0"/>
          </p:cNvCxnSpPr>
          <p:nvPr/>
        </p:nvCxnSpPr>
        <p:spPr>
          <a:xfrm rot="10800000" flipV="1">
            <a:off x="5277577" y="4138688"/>
            <a:ext cx="272430" cy="328570"/>
          </a:xfrm>
          <a:prstGeom prst="bentConnector2">
            <a:avLst/>
          </a:prstGeom>
          <a:ln>
            <a:headEnd type="oval" w="med" len="med"/>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797D2A5-9BE0-955D-E669-D24DDA3D2E1A}"/>
              </a:ext>
            </a:extLst>
          </p:cNvPr>
          <p:cNvSpPr txBox="1"/>
          <p:nvPr/>
        </p:nvSpPr>
        <p:spPr>
          <a:xfrm>
            <a:off x="4909931" y="4095249"/>
            <a:ext cx="421419" cy="215444"/>
          </a:xfrm>
          <a:prstGeom prst="rect">
            <a:avLst/>
          </a:prstGeom>
          <a:noFill/>
        </p:spPr>
        <p:txBody>
          <a:bodyPr wrap="square" rtlCol="0">
            <a:spAutoFit/>
          </a:bodyPr>
          <a:lstStyle/>
          <a:p>
            <a:pPr algn="ctr"/>
            <a:r>
              <a:rPr lang="en-US" sz="800" b="1">
                <a:solidFill>
                  <a:srgbClr val="FF0000"/>
                </a:solidFill>
              </a:rPr>
              <a:t>No</a:t>
            </a:r>
          </a:p>
        </p:txBody>
      </p:sp>
      <p:sp>
        <p:nvSpPr>
          <p:cNvPr id="73" name="TextBox 72">
            <a:extLst>
              <a:ext uri="{FF2B5EF4-FFF2-40B4-BE49-F238E27FC236}">
                <a16:creationId xmlns:a16="http://schemas.microsoft.com/office/drawing/2014/main" id="{AF2EE0DC-7D1A-3881-1541-FC8A5A7818D4}"/>
              </a:ext>
            </a:extLst>
          </p:cNvPr>
          <p:cNvSpPr txBox="1"/>
          <p:nvPr/>
        </p:nvSpPr>
        <p:spPr>
          <a:xfrm>
            <a:off x="8381906" y="4096899"/>
            <a:ext cx="421419" cy="215444"/>
          </a:xfrm>
          <a:prstGeom prst="rect">
            <a:avLst/>
          </a:prstGeom>
          <a:noFill/>
        </p:spPr>
        <p:txBody>
          <a:bodyPr wrap="square" rtlCol="0">
            <a:spAutoFit/>
          </a:bodyPr>
          <a:lstStyle/>
          <a:p>
            <a:pPr algn="ctr"/>
            <a:r>
              <a:rPr lang="en-US" sz="800" b="1">
                <a:solidFill>
                  <a:srgbClr val="00B050"/>
                </a:solidFill>
              </a:rPr>
              <a:t>Yes</a:t>
            </a:r>
          </a:p>
        </p:txBody>
      </p:sp>
      <p:pic>
        <p:nvPicPr>
          <p:cNvPr id="4" name="Picture 3">
            <a:extLst>
              <a:ext uri="{FF2B5EF4-FFF2-40B4-BE49-F238E27FC236}">
                <a16:creationId xmlns:a16="http://schemas.microsoft.com/office/drawing/2014/main" id="{8AFCBD9F-0EB0-F118-D051-5F143B723BCB}"/>
              </a:ext>
            </a:extLst>
          </p:cNvPr>
          <p:cNvPicPr>
            <a:picLocks noChangeAspect="1"/>
          </p:cNvPicPr>
          <p:nvPr/>
        </p:nvPicPr>
        <p:blipFill>
          <a:blip r:embed="rId3"/>
          <a:stretch>
            <a:fillRect/>
          </a:stretch>
        </p:blipFill>
        <p:spPr>
          <a:xfrm>
            <a:off x="3112974" y="2916446"/>
            <a:ext cx="2142799" cy="671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DC8FDD08-72DF-F00D-4039-C31B1546DB6E}"/>
              </a:ext>
            </a:extLst>
          </p:cNvPr>
          <p:cNvSpPr/>
          <p:nvPr/>
        </p:nvSpPr>
        <p:spPr>
          <a:xfrm>
            <a:off x="3093055" y="2400111"/>
            <a:ext cx="2184521" cy="488413"/>
          </a:xfrm>
          <a:prstGeom prst="rect">
            <a:avLst/>
          </a:prstGeom>
        </p:spPr>
        <p:txBody>
          <a:bodyPr wrap="square" lIns="91440" tIns="91440" rIns="91440" bIns="91440" rtlCol="0" anchor="ctr">
            <a:noAutofit/>
          </a:bodyPr>
          <a:lstStyle/>
          <a:p>
            <a:pPr algn="l">
              <a:spcAft>
                <a:spcPts val="400"/>
              </a:spcAft>
            </a:pPr>
            <a:r>
              <a:rPr lang="en-US" sz="700" b="1">
                <a:solidFill>
                  <a:schemeClr val="tx2"/>
                </a:solidFill>
              </a:rPr>
              <a:t>*Note: Standard 15-2022 Figure 7-2 indicates 7.3.1 but a later interpretation clarified that 7.6.1 applies instead of 7.3.1 for calculating EDVC for A2Ls</a:t>
            </a:r>
          </a:p>
        </p:txBody>
      </p:sp>
      <p:sp>
        <p:nvSpPr>
          <p:cNvPr id="9" name="Oval 8">
            <a:extLst>
              <a:ext uri="{FF2B5EF4-FFF2-40B4-BE49-F238E27FC236}">
                <a16:creationId xmlns:a16="http://schemas.microsoft.com/office/drawing/2014/main" id="{74377D78-74A7-3801-7D22-64C19E8182D7}"/>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1</a:t>
            </a:r>
          </a:p>
        </p:txBody>
      </p:sp>
    </p:spTree>
    <p:extLst>
      <p:ext uri="{BB962C8B-B14F-4D97-AF65-F5344CB8AC3E}">
        <p14:creationId xmlns:p14="http://schemas.microsoft.com/office/powerpoint/2010/main" val="26245426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a:t>Refrigerant Limits: Notable Exceptions</a:t>
            </a:r>
          </a:p>
        </p:txBody>
      </p:sp>
      <p:sp>
        <p:nvSpPr>
          <p:cNvPr id="4" name="Content Placeholder 3">
            <a:extLst>
              <a:ext uri="{FF2B5EF4-FFF2-40B4-BE49-F238E27FC236}">
                <a16:creationId xmlns:a16="http://schemas.microsoft.com/office/drawing/2014/main" id="{334EF90D-54A6-23D0-9C58-44841DF4EF20}"/>
              </a:ext>
            </a:extLst>
          </p:cNvPr>
          <p:cNvSpPr>
            <a:spLocks noGrp="1"/>
          </p:cNvSpPr>
          <p:nvPr>
            <p:ph sz="quarter" idx="13"/>
          </p:nvPr>
        </p:nvSpPr>
        <p:spPr>
          <a:xfrm>
            <a:off x="0" y="3332204"/>
            <a:ext cx="3078669" cy="1147615"/>
          </a:xfrm>
        </p:spPr>
        <p:txBody>
          <a:bodyPr/>
          <a:lstStyle/>
          <a:p>
            <a:pPr algn="ctr"/>
            <a:r>
              <a:rPr lang="en-US"/>
              <a:t>Listed self-contained equipment in a commercial occupancy, not in a public corridor or lobby, with refrigerant charge ≤ 22 lb</a:t>
            </a:r>
          </a:p>
        </p:txBody>
      </p:sp>
      <p:sp>
        <p:nvSpPr>
          <p:cNvPr id="6" name="Content Placeholder 5">
            <a:extLst>
              <a:ext uri="{FF2B5EF4-FFF2-40B4-BE49-F238E27FC236}">
                <a16:creationId xmlns:a16="http://schemas.microsoft.com/office/drawing/2014/main" id="{B13CAC07-9418-E035-E4EE-204E565C1AF9}"/>
              </a:ext>
            </a:extLst>
          </p:cNvPr>
          <p:cNvSpPr>
            <a:spLocks noGrp="1"/>
          </p:cNvSpPr>
          <p:nvPr>
            <p:ph sz="quarter" idx="14"/>
          </p:nvPr>
        </p:nvSpPr>
        <p:spPr>
          <a:xfrm>
            <a:off x="116919" y="2001191"/>
            <a:ext cx="3078669" cy="1147615"/>
          </a:xfrm>
        </p:spPr>
        <p:txBody>
          <a:bodyPr/>
          <a:lstStyle/>
          <a:p>
            <a:pPr algn="ctr"/>
            <a:r>
              <a:rPr lang="en-US"/>
              <a:t>Systems in industrial occupancy or refrigerated room</a:t>
            </a:r>
          </a:p>
        </p:txBody>
      </p:sp>
      <p:sp>
        <p:nvSpPr>
          <p:cNvPr id="7" name="Content Placeholder 6">
            <a:extLst>
              <a:ext uri="{FF2B5EF4-FFF2-40B4-BE49-F238E27FC236}">
                <a16:creationId xmlns:a16="http://schemas.microsoft.com/office/drawing/2014/main" id="{62201CA4-BFAA-203B-BEAA-05AE0BA15005}"/>
              </a:ext>
            </a:extLst>
          </p:cNvPr>
          <p:cNvSpPr>
            <a:spLocks noGrp="1"/>
          </p:cNvSpPr>
          <p:nvPr>
            <p:ph sz="quarter" idx="16"/>
          </p:nvPr>
        </p:nvSpPr>
        <p:spPr>
          <a:xfrm>
            <a:off x="2944385" y="736822"/>
            <a:ext cx="5515806" cy="1147615"/>
          </a:xfrm>
        </p:spPr>
        <p:txBody>
          <a:bodyPr/>
          <a:lstStyle/>
          <a:p>
            <a:pPr lvl="2"/>
            <a:r>
              <a:rPr lang="en-US"/>
              <a:t>If in a public corridor or lobby, must be a unit system and if not an A1, have EDVC calculated</a:t>
            </a:r>
          </a:p>
          <a:p>
            <a:pPr lvl="2"/>
            <a:r>
              <a:rPr lang="en-US"/>
              <a:t>If not in a public corridor or lobby, charge complies if installed in accordance with listing and OEM instructions</a:t>
            </a:r>
          </a:p>
        </p:txBody>
      </p:sp>
      <p:sp>
        <p:nvSpPr>
          <p:cNvPr id="8" name="Content Placeholder 7">
            <a:extLst>
              <a:ext uri="{FF2B5EF4-FFF2-40B4-BE49-F238E27FC236}">
                <a16:creationId xmlns:a16="http://schemas.microsoft.com/office/drawing/2014/main" id="{0809800A-A66B-9195-EFFD-F61437CE932C}"/>
              </a:ext>
            </a:extLst>
          </p:cNvPr>
          <p:cNvSpPr>
            <a:spLocks noGrp="1"/>
          </p:cNvSpPr>
          <p:nvPr>
            <p:ph sz="quarter" idx="17"/>
          </p:nvPr>
        </p:nvSpPr>
        <p:spPr>
          <a:xfrm>
            <a:off x="2961164" y="3372567"/>
            <a:ext cx="5833855" cy="1147615"/>
          </a:xfrm>
        </p:spPr>
        <p:txBody>
          <a:bodyPr/>
          <a:lstStyle/>
          <a:p>
            <a:pPr lvl="2"/>
            <a:r>
              <a:rPr lang="en-US"/>
              <a:t>System charge considered in compliance</a:t>
            </a:r>
          </a:p>
          <a:p>
            <a:pPr lvl="2"/>
            <a:r>
              <a:rPr lang="en-US"/>
              <a:t>Self-contained system definition: a complete, factory-assembled and factory-tested system that is shipped in one or more sections and has no refrigerant-containing parts that are joined in the field by other than companion valves or block valves</a:t>
            </a:r>
          </a:p>
        </p:txBody>
      </p:sp>
      <p:sp>
        <p:nvSpPr>
          <p:cNvPr id="5" name="Oval 4">
            <a:extLst>
              <a:ext uri="{FF2B5EF4-FFF2-40B4-BE49-F238E27FC236}">
                <a16:creationId xmlns:a16="http://schemas.microsoft.com/office/drawing/2014/main" id="{CE4A28AA-D351-D73F-7BC7-2C401A9B70D4}"/>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1</a:t>
            </a:r>
          </a:p>
        </p:txBody>
      </p:sp>
      <p:sp>
        <p:nvSpPr>
          <p:cNvPr id="11" name="Content Placeholder 10">
            <a:extLst>
              <a:ext uri="{FF2B5EF4-FFF2-40B4-BE49-F238E27FC236}">
                <a16:creationId xmlns:a16="http://schemas.microsoft.com/office/drawing/2014/main" id="{D757E798-87EE-B151-D1EB-4E726849C4A5}"/>
              </a:ext>
            </a:extLst>
          </p:cNvPr>
          <p:cNvSpPr>
            <a:spLocks noGrp="1"/>
          </p:cNvSpPr>
          <p:nvPr>
            <p:ph sz="quarter" idx="11"/>
          </p:nvPr>
        </p:nvSpPr>
        <p:spPr>
          <a:xfrm>
            <a:off x="116919" y="727929"/>
            <a:ext cx="3078669" cy="1147615"/>
          </a:xfrm>
        </p:spPr>
        <p:txBody>
          <a:bodyPr/>
          <a:lstStyle/>
          <a:p>
            <a:pPr algn="ctr"/>
            <a:r>
              <a:rPr lang="en-US"/>
              <a:t>Listed equipment with refrigerant charge ≤ 6.6 lb</a:t>
            </a:r>
          </a:p>
        </p:txBody>
      </p:sp>
      <p:sp>
        <p:nvSpPr>
          <p:cNvPr id="12" name="Content Placeholder 7">
            <a:extLst>
              <a:ext uri="{FF2B5EF4-FFF2-40B4-BE49-F238E27FC236}">
                <a16:creationId xmlns:a16="http://schemas.microsoft.com/office/drawing/2014/main" id="{678C8525-8F09-9F19-435E-418B7C4C5A51}"/>
              </a:ext>
            </a:extLst>
          </p:cNvPr>
          <p:cNvSpPr txBox="1">
            <a:spLocks/>
          </p:cNvSpPr>
          <p:nvPr/>
        </p:nvSpPr>
        <p:spPr>
          <a:xfrm>
            <a:off x="2944385" y="1997942"/>
            <a:ext cx="6082696" cy="1147615"/>
          </a:xfrm>
          <a:prstGeom prst="rect">
            <a:avLst/>
          </a:prstGeom>
        </p:spPr>
        <p:txBody>
          <a:bodyPr vert="horz" lIns="91440" tIns="45720" rIns="91440" bIns="45720" rtlCol="0" anchor="ctr">
            <a:noAutofit/>
          </a:bodyPr>
          <a:lstStyle>
            <a:lvl1pPr marL="169863" indent="-169863" algn="l" defTabSz="914400" rtl="0" eaLnBrk="1" latinLnBrk="0" hangingPunct="1">
              <a:spcBef>
                <a:spcPts val="0"/>
              </a:spcBef>
              <a:spcAft>
                <a:spcPts val="1000"/>
              </a:spcAft>
              <a:buClr>
                <a:schemeClr val="tx2"/>
              </a:buClr>
              <a:buFont typeface="Arial" panose="020B0604020202020204" pitchFamily="34" charset="0"/>
              <a:buChar char="•"/>
              <a:tabLst>
                <a:tab pos="741363" algn="l"/>
              </a:tabLst>
              <a:defRPr sz="1400" b="0" kern="1200">
                <a:solidFill>
                  <a:srgbClr val="555555"/>
                </a:solidFill>
                <a:latin typeface="+mn-lt"/>
                <a:ea typeface="+mn-ea"/>
                <a:cs typeface="+mn-cs"/>
              </a:defRPr>
            </a:lvl1pPr>
            <a:lvl2pPr marL="174625" indent="-174625" algn="l" defTabSz="914400" rtl="0" eaLnBrk="1" latinLnBrk="0" hangingPunct="1">
              <a:spcBef>
                <a:spcPts val="0"/>
              </a:spcBef>
              <a:spcAft>
                <a:spcPts val="600"/>
              </a:spcAft>
              <a:buClr>
                <a:schemeClr val="tx2"/>
              </a:buClr>
              <a:buFont typeface="Arial" panose="020B0604020202020204" pitchFamily="34" charset="0"/>
              <a:buChar char="•"/>
              <a:defRPr sz="1400" kern="1200">
                <a:solidFill>
                  <a:schemeClr val="accent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6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6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a:t>If all conditions of Section 7.3.3 are met, are considered to have system charge in compliance</a:t>
            </a:r>
          </a:p>
        </p:txBody>
      </p:sp>
    </p:spTree>
    <p:extLst>
      <p:ext uri="{BB962C8B-B14F-4D97-AF65-F5344CB8AC3E}">
        <p14:creationId xmlns:p14="http://schemas.microsoft.com/office/powerpoint/2010/main" val="23802060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3B26A-92ED-41A0-8959-6BEBB5943485}"/>
              </a:ext>
            </a:extLst>
          </p:cNvPr>
          <p:cNvSpPr>
            <a:spLocks noGrp="1"/>
          </p:cNvSpPr>
          <p:nvPr>
            <p:ph type="title"/>
          </p:nvPr>
        </p:nvSpPr>
        <p:spPr/>
        <p:txBody>
          <a:bodyPr>
            <a:noAutofit/>
          </a:bodyPr>
          <a:lstStyle/>
          <a:p>
            <a:r>
              <a:rPr lang="en-US"/>
              <a:t>Agenda</a:t>
            </a:r>
          </a:p>
        </p:txBody>
      </p:sp>
      <p:sp>
        <p:nvSpPr>
          <p:cNvPr id="2" name="Content Placeholder 1">
            <a:extLst>
              <a:ext uri="{FF2B5EF4-FFF2-40B4-BE49-F238E27FC236}">
                <a16:creationId xmlns:a16="http://schemas.microsoft.com/office/drawing/2014/main" id="{A3361ABA-EC21-4238-B987-E274B4915D67}"/>
              </a:ext>
            </a:extLst>
          </p:cNvPr>
          <p:cNvSpPr>
            <a:spLocks noGrp="1"/>
          </p:cNvSpPr>
          <p:nvPr>
            <p:ph sz="quarter" idx="18"/>
          </p:nvPr>
        </p:nvSpPr>
        <p:spPr>
          <a:xfrm>
            <a:off x="563106" y="723568"/>
            <a:ext cx="9057972" cy="3943847"/>
          </a:xfrm>
        </p:spPr>
        <p:txBody>
          <a:bodyPr>
            <a:normAutofit/>
          </a:bodyPr>
          <a:lstStyle/>
          <a:p>
            <a:pPr marL="0" indent="0">
              <a:spcAft>
                <a:spcPts val="1200"/>
              </a:spcAft>
              <a:buNone/>
            </a:pPr>
            <a:r>
              <a:rPr lang="en-US" sz="1600" b="1" dirty="0"/>
              <a:t>Address common questions:</a:t>
            </a:r>
          </a:p>
          <a:p>
            <a:pPr>
              <a:spcAft>
                <a:spcPts val="1200"/>
              </a:spcAft>
            </a:pPr>
            <a:r>
              <a:rPr lang="en-US" sz="1600" b="0" dirty="0"/>
              <a:t>Can I use A2L refrigerants in my jurisdiction?</a:t>
            </a:r>
          </a:p>
          <a:p>
            <a:pPr>
              <a:spcAft>
                <a:spcPts val="1200"/>
              </a:spcAft>
            </a:pPr>
            <a:r>
              <a:rPr lang="en-US" sz="1600" b="0" dirty="0"/>
              <a:t>What is being done to ensure A2L refrigerants can be safely used?</a:t>
            </a:r>
          </a:p>
          <a:p>
            <a:pPr>
              <a:spcAft>
                <a:spcPts val="1200"/>
              </a:spcAft>
            </a:pPr>
            <a:r>
              <a:rPr lang="en-US" sz="1600" b="0" dirty="0"/>
              <a:t>What do I need to do to prepare?</a:t>
            </a:r>
          </a:p>
          <a:p>
            <a:pPr lvl="2">
              <a:spcAft>
                <a:spcPts val="1200"/>
              </a:spcAft>
            </a:pPr>
            <a:r>
              <a:rPr lang="en-US" sz="1600" b="0" dirty="0"/>
              <a:t>Design requirements</a:t>
            </a:r>
          </a:p>
          <a:p>
            <a:pPr lvl="2">
              <a:spcAft>
                <a:spcPts val="1200"/>
              </a:spcAft>
            </a:pPr>
            <a:r>
              <a:rPr lang="en-US" sz="1600" b="0" dirty="0"/>
              <a:t>Refrigerant detection</a:t>
            </a:r>
            <a:r>
              <a:rPr lang="en-US" sz="1600" dirty="0"/>
              <a:t> / control signals </a:t>
            </a:r>
          </a:p>
          <a:p>
            <a:pPr lvl="2">
              <a:spcAft>
                <a:spcPts val="1200"/>
              </a:spcAft>
            </a:pPr>
            <a:r>
              <a:rPr lang="en-US" sz="1600" b="0" dirty="0"/>
              <a:t>Ventilation</a:t>
            </a:r>
          </a:p>
          <a:p>
            <a:pPr lvl="2">
              <a:spcAft>
                <a:spcPts val="1200"/>
              </a:spcAft>
            </a:pPr>
            <a:r>
              <a:rPr lang="en-US" sz="1600" dirty="0"/>
              <a:t>Refrigerant piping</a:t>
            </a:r>
            <a:endParaRPr lang="en-US" sz="1600" b="0" dirty="0"/>
          </a:p>
        </p:txBody>
      </p:sp>
      <p:sp>
        <p:nvSpPr>
          <p:cNvPr id="7" name="Footer Placeholder 4">
            <a:extLst>
              <a:ext uri="{FF2B5EF4-FFF2-40B4-BE49-F238E27FC236}">
                <a16:creationId xmlns:a16="http://schemas.microsoft.com/office/drawing/2014/main" id="{663CC6FD-5520-D643-8AC7-4CE4347B1E85}"/>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Tree>
    <p:extLst>
      <p:ext uri="{BB962C8B-B14F-4D97-AF65-F5344CB8AC3E}">
        <p14:creationId xmlns:p14="http://schemas.microsoft.com/office/powerpoint/2010/main" val="42250411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a:t>Ventilation and Circulation</a:t>
            </a:r>
          </a:p>
        </p:txBody>
      </p:sp>
      <p:sp>
        <p:nvSpPr>
          <p:cNvPr id="3" name="Content Placeholder 2">
            <a:extLst>
              <a:ext uri="{FF2B5EF4-FFF2-40B4-BE49-F238E27FC236}">
                <a16:creationId xmlns:a16="http://schemas.microsoft.com/office/drawing/2014/main" id="{FE3E3011-27D9-DCE0-B727-2960206E8759}"/>
              </a:ext>
            </a:extLst>
          </p:cNvPr>
          <p:cNvSpPr>
            <a:spLocks noGrp="1"/>
          </p:cNvSpPr>
          <p:nvPr>
            <p:ph sz="quarter" idx="10"/>
          </p:nvPr>
        </p:nvSpPr>
        <p:spPr>
          <a:xfrm>
            <a:off x="221884" y="656339"/>
            <a:ext cx="8699488" cy="314349"/>
          </a:xfrm>
        </p:spPr>
        <p:txBody>
          <a:bodyPr/>
          <a:lstStyle/>
          <a:p>
            <a:r>
              <a:rPr lang="en-US" dirty="0"/>
              <a:t>Ventilation for Connected Spaces</a:t>
            </a:r>
          </a:p>
          <a:p>
            <a:endParaRPr lang="en-US" dirty="0"/>
          </a:p>
        </p:txBody>
      </p:sp>
      <p:sp>
        <p:nvSpPr>
          <p:cNvPr id="4" name="Content Placeholder 3">
            <a:extLst>
              <a:ext uri="{FF2B5EF4-FFF2-40B4-BE49-F238E27FC236}">
                <a16:creationId xmlns:a16="http://schemas.microsoft.com/office/drawing/2014/main" id="{7DAC8091-7684-9857-FB25-CCF02CF5EAE7}"/>
              </a:ext>
            </a:extLst>
          </p:cNvPr>
          <p:cNvSpPr>
            <a:spLocks noGrp="1"/>
          </p:cNvSpPr>
          <p:nvPr>
            <p:ph sz="quarter" idx="18"/>
          </p:nvPr>
        </p:nvSpPr>
        <p:spPr>
          <a:xfrm>
            <a:off x="221884" y="1065960"/>
            <a:ext cx="8680072" cy="3445779"/>
          </a:xfrm>
        </p:spPr>
        <p:txBody>
          <a:bodyPr/>
          <a:lstStyle/>
          <a:p>
            <a:r>
              <a:rPr lang="en-US" dirty="0"/>
              <a:t>For spaces that don’t meet EDVC requirements, natural or mechanical ventilation may be used to help comply </a:t>
            </a:r>
          </a:p>
          <a:p>
            <a:r>
              <a:rPr lang="en-US" dirty="0"/>
              <a:t>Natural ventilation openings may be used to increase the room air volume by connecting 2 separate enclosed spaces with an opening to allow refrigerant to disperse</a:t>
            </a:r>
          </a:p>
          <a:p>
            <a:pPr lvl="2"/>
            <a:r>
              <a:rPr lang="en-US" dirty="0"/>
              <a:t>Connected Spaces via Natural Ventilation (7.2.3.2): Connected spaces shall be on the same floor. Connected spaces shall be provided with permanent natural ventilation opening(s). Permanent natural ventilation opening(s) shall be sized in accordance with Section 7.2.3.2.1 or 7.2.3.2.2. The lower edge of the natural ventilation opening between rooms shall be located a maximum of 12 in (305 mm) above the finished floor. The area of any openings above 12 in (305 mm) from the floor shall not be considered. The required size of opening(s) shall be based on the net free area.</a:t>
            </a:r>
          </a:p>
          <a:p>
            <a:pPr lvl="1"/>
            <a:r>
              <a:rPr lang="en-US" dirty="0"/>
              <a:t>7.2.3.4 Connected Spaces via Mechanical Ventilation. Where two or more spaces are connected by a mechanical ventilation system complying with the requirements of Section 7.6.4, the volume of all such connected spaces shall be included in the effective dispersal volume used to calculate the EDVC in Section 7.3.</a:t>
            </a:r>
          </a:p>
          <a:p>
            <a:endParaRPr lang="en-US" dirty="0"/>
          </a:p>
        </p:txBody>
      </p:sp>
      <p:sp>
        <p:nvSpPr>
          <p:cNvPr id="5" name="Oval 4">
            <a:extLst>
              <a:ext uri="{FF2B5EF4-FFF2-40B4-BE49-F238E27FC236}">
                <a16:creationId xmlns:a16="http://schemas.microsoft.com/office/drawing/2014/main" id="{E1669B36-DF2B-AA1F-9982-9A99DCD7427C}"/>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1</a:t>
            </a:r>
          </a:p>
        </p:txBody>
      </p:sp>
    </p:spTree>
    <p:extLst>
      <p:ext uri="{BB962C8B-B14F-4D97-AF65-F5344CB8AC3E}">
        <p14:creationId xmlns:p14="http://schemas.microsoft.com/office/powerpoint/2010/main" val="15743479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AB06-AE49-E8B0-DE6B-4BFD79CE73F9}"/>
              </a:ext>
            </a:extLst>
          </p:cNvPr>
          <p:cNvSpPr>
            <a:spLocks noGrp="1"/>
          </p:cNvSpPr>
          <p:nvPr>
            <p:ph type="title"/>
          </p:nvPr>
        </p:nvSpPr>
        <p:spPr/>
        <p:txBody>
          <a:bodyPr/>
          <a:lstStyle/>
          <a:p>
            <a:r>
              <a:rPr lang="en-US"/>
              <a:t>Refrigerant Limits: EDVC Calculation</a:t>
            </a:r>
          </a:p>
        </p:txBody>
      </p:sp>
      <p:pic>
        <p:nvPicPr>
          <p:cNvPr id="7" name="Picture 4">
            <a:extLst>
              <a:ext uri="{FF2B5EF4-FFF2-40B4-BE49-F238E27FC236}">
                <a16:creationId xmlns:a16="http://schemas.microsoft.com/office/drawing/2014/main" id="{58AFDDE3-977D-52E3-A5EB-83A45B4814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5432" y="1413095"/>
            <a:ext cx="709277" cy="466767"/>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13">
            <a:extLst>
              <a:ext uri="{FF2B5EF4-FFF2-40B4-BE49-F238E27FC236}">
                <a16:creationId xmlns:a16="http://schemas.microsoft.com/office/drawing/2014/main" id="{99F4AF0C-012B-2F0A-48CE-9E93AC2362D1}"/>
              </a:ext>
            </a:extLst>
          </p:cNvPr>
          <p:cNvPicPr>
            <a:picLocks noGrp="1" noChangeAspect="1"/>
          </p:cNvPicPr>
          <p:nvPr>
            <p:ph sz="quarter" idx="18"/>
          </p:nvPr>
        </p:nvPicPr>
        <p:blipFill>
          <a:blip r:embed="rId3"/>
          <a:stretch>
            <a:fillRect/>
          </a:stretch>
        </p:blipFill>
        <p:spPr>
          <a:xfrm>
            <a:off x="440055" y="775621"/>
            <a:ext cx="8244840" cy="3831336"/>
          </a:xfrm>
          <a:prstGeom prst="rect">
            <a:avLst/>
          </a:prstGeom>
        </p:spPr>
      </p:pic>
      <p:sp>
        <p:nvSpPr>
          <p:cNvPr id="3" name="Oval 2">
            <a:extLst>
              <a:ext uri="{FF2B5EF4-FFF2-40B4-BE49-F238E27FC236}">
                <a16:creationId xmlns:a16="http://schemas.microsoft.com/office/drawing/2014/main" id="{5501773E-EDAF-8E6F-8650-3BAE13A94BCE}"/>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1</a:t>
            </a:r>
          </a:p>
        </p:txBody>
      </p:sp>
    </p:spTree>
    <p:extLst>
      <p:ext uri="{BB962C8B-B14F-4D97-AF65-F5344CB8AC3E}">
        <p14:creationId xmlns:p14="http://schemas.microsoft.com/office/powerpoint/2010/main" val="21541780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E01B53-D940-5755-7A2E-DA032D2969C1}"/>
              </a:ext>
            </a:extLst>
          </p:cNvPr>
          <p:cNvPicPr>
            <a:picLocks noChangeAspect="1"/>
          </p:cNvPicPr>
          <p:nvPr/>
        </p:nvPicPr>
        <p:blipFill>
          <a:blip r:embed="rId3"/>
          <a:stretch>
            <a:fillRect/>
          </a:stretch>
        </p:blipFill>
        <p:spPr>
          <a:xfrm>
            <a:off x="4076487" y="3682377"/>
            <a:ext cx="4888360" cy="731372"/>
          </a:xfrm>
          <a:prstGeom prst="rect">
            <a:avLst/>
          </a:prstGeom>
        </p:spPr>
      </p:pic>
      <p:pic>
        <p:nvPicPr>
          <p:cNvPr id="15" name="Picture 14">
            <a:extLst>
              <a:ext uri="{FF2B5EF4-FFF2-40B4-BE49-F238E27FC236}">
                <a16:creationId xmlns:a16="http://schemas.microsoft.com/office/drawing/2014/main" id="{F72C7FE9-B3EB-292D-2CB9-BCDAAF62A6BA}"/>
              </a:ext>
            </a:extLst>
          </p:cNvPr>
          <p:cNvPicPr>
            <a:picLocks noChangeAspect="1"/>
          </p:cNvPicPr>
          <p:nvPr/>
        </p:nvPicPr>
        <p:blipFill>
          <a:blip r:embed="rId4"/>
          <a:stretch>
            <a:fillRect/>
          </a:stretch>
        </p:blipFill>
        <p:spPr>
          <a:xfrm>
            <a:off x="3479938" y="230002"/>
            <a:ext cx="6199520" cy="2880886"/>
          </a:xfrm>
          <a:prstGeom prst="rect">
            <a:avLst/>
          </a:prstGeom>
        </p:spPr>
      </p:pic>
      <p:sp>
        <p:nvSpPr>
          <p:cNvPr id="2" name="Title 1">
            <a:extLst>
              <a:ext uri="{FF2B5EF4-FFF2-40B4-BE49-F238E27FC236}">
                <a16:creationId xmlns:a16="http://schemas.microsoft.com/office/drawing/2014/main" id="{1606AB06-AE49-E8B0-DE6B-4BFD79CE73F9}"/>
              </a:ext>
            </a:extLst>
          </p:cNvPr>
          <p:cNvSpPr>
            <a:spLocks noGrp="1"/>
          </p:cNvSpPr>
          <p:nvPr>
            <p:ph type="title"/>
          </p:nvPr>
        </p:nvSpPr>
        <p:spPr/>
        <p:txBody>
          <a:bodyPr/>
          <a:lstStyle/>
          <a:p>
            <a:r>
              <a:rPr lang="en-US"/>
              <a:t>Refrigerant Limits: EDVC Calculation</a:t>
            </a:r>
          </a:p>
        </p:txBody>
      </p:sp>
      <p:sp>
        <p:nvSpPr>
          <p:cNvPr id="3" name="Content Placeholder 2">
            <a:extLst>
              <a:ext uri="{FF2B5EF4-FFF2-40B4-BE49-F238E27FC236}">
                <a16:creationId xmlns:a16="http://schemas.microsoft.com/office/drawing/2014/main" id="{5B12CD91-2171-BCEC-0947-CD9EA3C0D755}"/>
              </a:ext>
            </a:extLst>
          </p:cNvPr>
          <p:cNvSpPr>
            <a:spLocks noGrp="1"/>
          </p:cNvSpPr>
          <p:nvPr>
            <p:ph sz="quarter" idx="18"/>
          </p:nvPr>
        </p:nvSpPr>
        <p:spPr>
          <a:xfrm>
            <a:off x="280177" y="709478"/>
            <a:ext cx="4043961" cy="3948566"/>
          </a:xfrm>
        </p:spPr>
        <p:txBody>
          <a:bodyPr/>
          <a:lstStyle/>
          <a:p>
            <a:r>
              <a:rPr lang="en-US" sz="1200" dirty="0"/>
              <a:t>Identify:</a:t>
            </a:r>
          </a:p>
          <a:p>
            <a:pPr lvl="2"/>
            <a:r>
              <a:rPr lang="en-US" sz="1200" dirty="0"/>
              <a:t>Occupancy classification: Commercial, </a:t>
            </a:r>
            <a:r>
              <a:rPr lang="en-US" sz="1200" i="1" dirty="0" err="1"/>
              <a:t>F</a:t>
            </a:r>
            <a:r>
              <a:rPr lang="en-US" sz="1200" i="1" baseline="-25000" dirty="0" err="1"/>
              <a:t>occ</a:t>
            </a:r>
            <a:r>
              <a:rPr lang="en-US" sz="1200" i="1" dirty="0"/>
              <a:t> = 1.0</a:t>
            </a:r>
          </a:p>
          <a:p>
            <a:pPr lvl="2"/>
            <a:r>
              <a:rPr lang="en-US" sz="1200" dirty="0"/>
              <a:t>Refrigeration system classification: High probability</a:t>
            </a:r>
          </a:p>
          <a:p>
            <a:r>
              <a:rPr lang="en-US" sz="1200" dirty="0"/>
              <a:t>Look up refrigerant in ASHRAE Standard 34, Table 4-1</a:t>
            </a:r>
          </a:p>
          <a:p>
            <a:r>
              <a:rPr lang="en-US" sz="1200" dirty="0"/>
              <a:t>Determine the releasable refrigerant charge, </a:t>
            </a:r>
            <a:r>
              <a:rPr lang="en-US" sz="1200" dirty="0" err="1"/>
              <a:t>m</a:t>
            </a:r>
            <a:r>
              <a:rPr lang="en-US" sz="1200" baseline="-25000" dirty="0" err="1"/>
              <a:t>rel</a:t>
            </a:r>
            <a:endParaRPr lang="en-US" sz="1200" baseline="-25000" dirty="0"/>
          </a:p>
          <a:p>
            <a:pPr lvl="2"/>
            <a:r>
              <a:rPr lang="en-US" sz="1200" dirty="0" err="1"/>
              <a:t>m</a:t>
            </a:r>
            <a:r>
              <a:rPr lang="en-US" sz="1200" baseline="-25000" dirty="0" err="1"/>
              <a:t>rel</a:t>
            </a:r>
            <a:r>
              <a:rPr lang="en-US" sz="1200" dirty="0"/>
              <a:t> = 31.2 </a:t>
            </a:r>
            <a:r>
              <a:rPr lang="en-US" sz="1200" dirty="0" err="1"/>
              <a:t>lb</a:t>
            </a:r>
            <a:endParaRPr lang="en-US" sz="1200" dirty="0"/>
          </a:p>
          <a:p>
            <a:pPr lvl="1"/>
            <a:r>
              <a:rPr lang="en-US" sz="1200" dirty="0"/>
              <a:t>Calculate EDVC per ASHRAE Standard 15, Section 7.6.1.1, where unit has air circulation initiated by refrigerant detection</a:t>
            </a:r>
          </a:p>
          <a:p>
            <a:pPr lvl="2"/>
            <a:endParaRPr lang="en-US" sz="1350" dirty="0"/>
          </a:p>
          <a:p>
            <a:endParaRPr lang="en-US" sz="1350" dirty="0"/>
          </a:p>
        </p:txBody>
      </p:sp>
      <p:pic>
        <p:nvPicPr>
          <p:cNvPr id="5" name="Picture 4">
            <a:extLst>
              <a:ext uri="{FF2B5EF4-FFF2-40B4-BE49-F238E27FC236}">
                <a16:creationId xmlns:a16="http://schemas.microsoft.com/office/drawing/2014/main" id="{BCFE7D20-871E-9D40-3478-E96FD831C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4485" y="729966"/>
            <a:ext cx="540064" cy="3554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7E94EB2C-5ABB-8AE7-7D1A-14676FD06F03}"/>
              </a:ext>
            </a:extLst>
          </p:cNvPr>
          <p:cNvSpPr/>
          <p:nvPr/>
        </p:nvSpPr>
        <p:spPr>
          <a:xfrm>
            <a:off x="4043962" y="3934816"/>
            <a:ext cx="4982186" cy="142187"/>
          </a:xfrm>
          <a:prstGeom prst="roundRect">
            <a:avLst/>
          </a:prstGeom>
          <a:ln w="19050">
            <a:solidFill>
              <a:srgbClr val="92D050"/>
            </a:solidFill>
            <a:prstDash val="sysDash"/>
          </a:ln>
        </p:spPr>
        <p:txBody>
          <a:bodyPr wrap="square" lIns="91440" tIns="91440" rIns="91440" bIns="91440" rtlCol="0" anchor="ctr">
            <a:noAutofit/>
          </a:bodyPr>
          <a:lstStyle/>
          <a:p>
            <a:pPr algn="l">
              <a:spcAft>
                <a:spcPts val="400"/>
              </a:spcAft>
            </a:pPr>
            <a:endParaRPr lang="en-US" sz="1600" b="1">
              <a:solidFill>
                <a:schemeClr val="tx2"/>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E81423-1EB7-E533-4231-2091262EF3E4}"/>
                  </a:ext>
                </a:extLst>
              </p:cNvPr>
              <p:cNvSpPr txBox="1"/>
              <p:nvPr/>
            </p:nvSpPr>
            <p:spPr>
              <a:xfrm>
                <a:off x="277928" y="3358573"/>
                <a:ext cx="2481320" cy="210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𝐸𝐷𝑉𝐶</m:t>
                      </m:r>
                      <m:r>
                        <a:rPr lang="en-US" sz="1400" b="0" i="1" smtClean="0">
                          <a:latin typeface="Cambria Math" panose="02040503050406030204" pitchFamily="18" charset="0"/>
                        </a:rPr>
                        <m:t>=</m:t>
                      </m:r>
                      <m:r>
                        <a:rPr lang="en-US" sz="1400" b="0" i="1" smtClean="0">
                          <a:latin typeface="Cambria Math" panose="02040503050406030204" pitchFamily="18" charset="0"/>
                        </a:rPr>
                        <m:t>𝑉𝑒𝑓𝑓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𝐿𝐹𝐿</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𝐶𝐹</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𝐹𝑜𝑐𝑐</m:t>
                      </m:r>
                    </m:oMath>
                  </m:oMathPara>
                </a14:m>
                <a:endParaRPr lang="en-US" sz="1400" b="0" baseline="-25000" dirty="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F0E81423-1EB7-E533-4231-2091262EF3E4}"/>
                  </a:ext>
                </a:extLst>
              </p:cNvPr>
              <p:cNvSpPr txBox="1">
                <a:spLocks noRot="1" noChangeAspect="1" noMove="1" noResize="1" noEditPoints="1" noAdjustHandles="1" noChangeArrowheads="1" noChangeShapeType="1" noTextEdit="1"/>
              </p:cNvSpPr>
              <p:nvPr/>
            </p:nvSpPr>
            <p:spPr>
              <a:xfrm>
                <a:off x="277928" y="3358573"/>
                <a:ext cx="2481320" cy="210507"/>
              </a:xfrm>
              <a:prstGeom prst="rect">
                <a:avLst/>
              </a:prstGeom>
              <a:blipFill>
                <a:blip r:embed="rId6"/>
                <a:stretch>
                  <a:fillRect l="-2457" r="-7125"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8EDBB09-F99E-7C16-ABC3-A9791BDBD151}"/>
                  </a:ext>
                </a:extLst>
              </p:cNvPr>
              <p:cNvSpPr txBox="1"/>
              <p:nvPr/>
            </p:nvSpPr>
            <p:spPr>
              <a:xfrm>
                <a:off x="232100" y="3649390"/>
                <a:ext cx="3437031" cy="446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𝐸𝐷𝑉𝐶</m:t>
                      </m:r>
                      <m:r>
                        <a:rPr lang="en-US" sz="1400" b="0" i="1" smtClean="0">
                          <a:latin typeface="Cambria Math" panose="02040503050406030204" pitchFamily="18" charset="0"/>
                        </a:rPr>
                        <m:t>=60,000 </m:t>
                      </m:r>
                      <m:r>
                        <a:rPr lang="en-US" sz="1400" b="0" i="1" smtClean="0">
                          <a:latin typeface="Cambria Math" panose="02040503050406030204" pitchFamily="18" charset="0"/>
                        </a:rPr>
                        <m:t>𝑓𝑡</m:t>
                      </m:r>
                      <m:r>
                        <a:rPr lang="en-US" sz="1400" b="0" i="1" baseline="30000" smtClean="0">
                          <a:latin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×0.0191</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𝑙𝑏</m:t>
                          </m:r>
                        </m:num>
                        <m:den>
                          <m:r>
                            <a:rPr lang="en-US" sz="1400" b="0" i="1" smtClean="0">
                              <a:latin typeface="Cambria Math" panose="02040503050406030204" pitchFamily="18" charset="0"/>
                              <a:ea typeface="Cambria Math" panose="02040503050406030204" pitchFamily="18" charset="0"/>
                            </a:rPr>
                            <m:t>𝑓𝑡</m:t>
                          </m:r>
                          <m:r>
                            <a:rPr lang="en-US" sz="1400" b="0" i="1" baseline="30000" smtClean="0">
                              <a:latin typeface="Cambria Math" panose="02040503050406030204" pitchFamily="18" charset="0"/>
                              <a:ea typeface="Cambria Math" panose="02040503050406030204" pitchFamily="18" charset="0"/>
                            </a:rPr>
                            <m:t>3</m:t>
                          </m:r>
                        </m:den>
                      </m:f>
                      <m:r>
                        <a:rPr lang="en-US" sz="1400" b="0" i="1" smtClean="0">
                          <a:latin typeface="Cambria Math" panose="02040503050406030204" pitchFamily="18" charset="0"/>
                          <a:ea typeface="Cambria Math" panose="02040503050406030204" pitchFamily="18" charset="0"/>
                        </a:rPr>
                        <m:t>×0.5×1.0</m:t>
                      </m:r>
                    </m:oMath>
                  </m:oMathPara>
                </a14:m>
                <a:endParaRPr lang="en-US" sz="1400" b="0" baseline="-25000" dirty="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8EDBB09-F99E-7C16-ABC3-A9791BDBD151}"/>
                  </a:ext>
                </a:extLst>
              </p:cNvPr>
              <p:cNvSpPr txBox="1">
                <a:spLocks noRot="1" noChangeAspect="1" noMove="1" noResize="1" noEditPoints="1" noAdjustHandles="1" noChangeArrowheads="1" noChangeShapeType="1" noTextEdit="1"/>
              </p:cNvSpPr>
              <p:nvPr/>
            </p:nvSpPr>
            <p:spPr>
              <a:xfrm>
                <a:off x="232100" y="3649390"/>
                <a:ext cx="3437031" cy="446789"/>
              </a:xfrm>
              <a:prstGeom prst="rect">
                <a:avLst/>
              </a:prstGeom>
              <a:blipFill>
                <a:blip r:embed="rId7"/>
                <a:stretch>
                  <a:fillRect l="-887" t="-1370" r="-709" b="-16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981920-64FE-4F73-59DA-D40B8D803F6D}"/>
                  </a:ext>
                </a:extLst>
              </p:cNvPr>
              <p:cNvSpPr txBox="1"/>
              <p:nvPr/>
            </p:nvSpPr>
            <p:spPr>
              <a:xfrm>
                <a:off x="277928" y="4166604"/>
                <a:ext cx="1227323" cy="210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𝐸𝐷𝑉𝐶</m:t>
                      </m:r>
                      <m:r>
                        <a:rPr lang="en-US" sz="1400" b="0" i="1" smtClean="0">
                          <a:latin typeface="Cambria Math" panose="02040503050406030204" pitchFamily="18" charset="0"/>
                        </a:rPr>
                        <m:t>=573 </m:t>
                      </m:r>
                      <m:r>
                        <a:rPr lang="en-US" sz="1400" b="0" i="1" smtClean="0">
                          <a:latin typeface="Cambria Math" panose="02040503050406030204" pitchFamily="18" charset="0"/>
                        </a:rPr>
                        <m:t>𝑙𝑏</m:t>
                      </m:r>
                    </m:oMath>
                  </m:oMathPara>
                </a14:m>
                <a:endParaRPr lang="en-US" sz="1400" b="0" baseline="-25000" dirty="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B5981920-64FE-4F73-59DA-D40B8D803F6D}"/>
                  </a:ext>
                </a:extLst>
              </p:cNvPr>
              <p:cNvSpPr txBox="1">
                <a:spLocks noRot="1" noChangeAspect="1" noMove="1" noResize="1" noEditPoints="1" noAdjustHandles="1" noChangeArrowheads="1" noChangeShapeType="1" noTextEdit="1"/>
              </p:cNvSpPr>
              <p:nvPr/>
            </p:nvSpPr>
            <p:spPr>
              <a:xfrm>
                <a:off x="277928" y="4166604"/>
                <a:ext cx="1227323" cy="210507"/>
              </a:xfrm>
              <a:prstGeom prst="rect">
                <a:avLst/>
              </a:prstGeom>
              <a:blipFill>
                <a:blip r:embed="rId8"/>
                <a:stretch>
                  <a:fillRect l="-2985" r="-2985" b="-11429"/>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424BFF3-5010-594C-5700-16EC1D5DA6E1}"/>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1</a:t>
            </a:r>
          </a:p>
        </p:txBody>
      </p:sp>
      <p:pic>
        <p:nvPicPr>
          <p:cNvPr id="9" name="Picture 8">
            <a:extLst>
              <a:ext uri="{FF2B5EF4-FFF2-40B4-BE49-F238E27FC236}">
                <a16:creationId xmlns:a16="http://schemas.microsoft.com/office/drawing/2014/main" id="{DA7EB210-7DF9-27AF-1242-5F2774AA6576}"/>
              </a:ext>
            </a:extLst>
          </p:cNvPr>
          <p:cNvPicPr>
            <a:picLocks noChangeAspect="1"/>
          </p:cNvPicPr>
          <p:nvPr/>
        </p:nvPicPr>
        <p:blipFill>
          <a:blip r:embed="rId9"/>
          <a:stretch>
            <a:fillRect/>
          </a:stretch>
        </p:blipFill>
        <p:spPr>
          <a:xfrm>
            <a:off x="4001839" y="3143269"/>
            <a:ext cx="5024309" cy="506121"/>
          </a:xfrm>
          <a:prstGeom prst="rect">
            <a:avLst/>
          </a:prstGeom>
        </p:spPr>
      </p:pic>
    </p:spTree>
    <p:extLst>
      <p:ext uri="{BB962C8B-B14F-4D97-AF65-F5344CB8AC3E}">
        <p14:creationId xmlns:p14="http://schemas.microsoft.com/office/powerpoint/2010/main" val="1006287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dirty="0"/>
              <a:t>Refrigerant Detection Systems (7.6.2.3) </a:t>
            </a:r>
            <a:br>
              <a:rPr lang="en-US" dirty="0"/>
            </a:br>
            <a:br>
              <a:rPr lang="en-US" b="1" dirty="0">
                <a:solidFill>
                  <a:schemeClr val="tx2"/>
                </a:solidFill>
              </a:rPr>
            </a:br>
            <a:endParaRPr lang="en-US" dirty="0"/>
          </a:p>
        </p:txBody>
      </p:sp>
      <p:sp>
        <p:nvSpPr>
          <p:cNvPr id="4" name="Content Placeholder 3">
            <a:extLst>
              <a:ext uri="{FF2B5EF4-FFF2-40B4-BE49-F238E27FC236}">
                <a16:creationId xmlns:a16="http://schemas.microsoft.com/office/drawing/2014/main" id="{6EF8814E-363A-4769-621E-028447051EF6}"/>
              </a:ext>
            </a:extLst>
          </p:cNvPr>
          <p:cNvSpPr>
            <a:spLocks noGrp="1"/>
          </p:cNvSpPr>
          <p:nvPr>
            <p:ph sz="quarter" idx="18"/>
          </p:nvPr>
        </p:nvSpPr>
        <p:spPr>
          <a:xfrm>
            <a:off x="221884" y="756358"/>
            <a:ext cx="8573135" cy="3855400"/>
          </a:xfrm>
        </p:spPr>
        <p:txBody>
          <a:bodyPr/>
          <a:lstStyle/>
          <a:p>
            <a:pPr marL="0" indent="0">
              <a:buNone/>
            </a:pPr>
            <a:r>
              <a:rPr lang="en-US" sz="1200" b="1" dirty="0">
                <a:solidFill>
                  <a:schemeClr val="tx2"/>
                </a:solidFill>
              </a:rPr>
              <a:t>Refrigerant detectors required when:</a:t>
            </a:r>
          </a:p>
          <a:p>
            <a:pPr lvl="1">
              <a:tabLst>
                <a:tab pos="741363" algn="l"/>
              </a:tabLst>
            </a:pPr>
            <a:r>
              <a:rPr lang="en-US" sz="1100" b="1" dirty="0"/>
              <a:t>Ducted HVAC systems with a releasable refrigerant charge (</a:t>
            </a:r>
            <a:r>
              <a:rPr lang="en-US" sz="1100" b="1" dirty="0" err="1"/>
              <a:t>m</a:t>
            </a:r>
            <a:r>
              <a:rPr lang="en-US" sz="1100" b="1" baseline="-25000" dirty="0" err="1"/>
              <a:t>rel</a:t>
            </a:r>
            <a:r>
              <a:rPr lang="en-US" sz="1100" b="1" dirty="0"/>
              <a:t>) more than 4.0 </a:t>
            </a:r>
            <a:r>
              <a:rPr lang="en-US" sz="1100" b="1" dirty="0" err="1"/>
              <a:t>lb</a:t>
            </a:r>
            <a:r>
              <a:rPr lang="en-US" sz="1100" b="1" dirty="0"/>
              <a:t> </a:t>
            </a:r>
            <a:r>
              <a:rPr lang="en-US" sz="1100" dirty="0"/>
              <a:t>(1.8 kg) and with any duct openings less than 5.9 ft (1.8 m) above the finished floor</a:t>
            </a:r>
          </a:p>
          <a:p>
            <a:pPr lvl="1">
              <a:tabLst>
                <a:tab pos="741363" algn="l"/>
              </a:tabLst>
            </a:pPr>
            <a:r>
              <a:rPr lang="en-US" sz="1100" dirty="0"/>
              <a:t>Ducted HVAC systems where spaces connected to the same </a:t>
            </a:r>
            <a:r>
              <a:rPr lang="en-US" sz="1100" b="1" dirty="0"/>
              <a:t>supply air duct are used as the dispersal floor area to calculate volume </a:t>
            </a:r>
            <a:r>
              <a:rPr lang="en-US" sz="1100" dirty="0"/>
              <a:t>per Section 7.2</a:t>
            </a:r>
          </a:p>
          <a:p>
            <a:pPr lvl="1">
              <a:tabLst>
                <a:tab pos="741363" algn="l"/>
              </a:tabLst>
            </a:pPr>
            <a:r>
              <a:rPr lang="en-US" sz="1100" dirty="0"/>
              <a:t>Refrigeration systems installed where the occupancy classification is </a:t>
            </a:r>
            <a:r>
              <a:rPr lang="en-US" sz="1100" b="1" dirty="0"/>
              <a:t>institutional occupancy</a:t>
            </a:r>
            <a:endParaRPr lang="en-US" sz="1100" dirty="0"/>
          </a:p>
          <a:p>
            <a:endParaRPr lang="en-US" sz="1100" dirty="0"/>
          </a:p>
          <a:p>
            <a:pPr marL="0" indent="0">
              <a:buNone/>
            </a:pPr>
            <a:r>
              <a:rPr lang="en-US" sz="1200" b="1" dirty="0">
                <a:solidFill>
                  <a:schemeClr val="tx2"/>
                </a:solidFill>
              </a:rPr>
              <a:t>Device output signals may need to be connected to other parts of the system (i.e. air dampers, blowers, etc) and must comply with the following:</a:t>
            </a:r>
          </a:p>
          <a:p>
            <a:pPr lvl="1"/>
            <a:r>
              <a:rPr lang="en-US" sz="1100" dirty="0"/>
              <a:t>Setpoint is </a:t>
            </a:r>
            <a:r>
              <a:rPr lang="en-US" sz="1100" b="1" dirty="0"/>
              <a:t>not field adjustable</a:t>
            </a:r>
            <a:endParaRPr lang="en-US" sz="1100" dirty="0"/>
          </a:p>
          <a:p>
            <a:pPr lvl="1"/>
            <a:r>
              <a:rPr lang="en-US" sz="1100" b="1" dirty="0"/>
              <a:t>Field</a:t>
            </a:r>
            <a:r>
              <a:rPr lang="en-US" sz="1100" dirty="0"/>
              <a:t> </a:t>
            </a:r>
            <a:r>
              <a:rPr lang="en-US" sz="1100" b="1" dirty="0"/>
              <a:t>recalibration</a:t>
            </a:r>
            <a:r>
              <a:rPr lang="en-US" sz="1100" dirty="0"/>
              <a:t> shall </a:t>
            </a:r>
            <a:r>
              <a:rPr lang="en-US" sz="1100" b="1" dirty="0"/>
              <a:t>not</a:t>
            </a:r>
            <a:r>
              <a:rPr lang="en-US" sz="1100" dirty="0"/>
              <a:t> be permitted.</a:t>
            </a:r>
          </a:p>
          <a:p>
            <a:pPr lvl="1"/>
            <a:r>
              <a:rPr lang="en-US" sz="1100" dirty="0"/>
              <a:t>Be capable of detecting the presence of the refrigerant used in the system</a:t>
            </a:r>
          </a:p>
          <a:p>
            <a:pPr lvl="1"/>
            <a:r>
              <a:rPr lang="en-US" sz="1100" dirty="0"/>
              <a:t>Have </a:t>
            </a:r>
            <a:r>
              <a:rPr lang="en-US" sz="1100" b="1" dirty="0"/>
              <a:t>access for replacement of refrigerant detection system components</a:t>
            </a:r>
            <a:r>
              <a:rPr lang="en-US" sz="1100" dirty="0"/>
              <a:t>.</a:t>
            </a:r>
          </a:p>
          <a:p>
            <a:pPr lvl="1"/>
            <a:r>
              <a:rPr lang="en-US" sz="1100" dirty="0"/>
              <a:t>Have </a:t>
            </a:r>
            <a:r>
              <a:rPr lang="en-US" sz="1100" b="1" dirty="0"/>
              <a:t>self-diagnostics</a:t>
            </a:r>
            <a:r>
              <a:rPr lang="en-US" sz="1100" dirty="0"/>
              <a:t> to determine operational status of the sensing element.</a:t>
            </a:r>
          </a:p>
          <a:p>
            <a:pPr lvl="2"/>
            <a:r>
              <a:rPr lang="en-US" sz="1100" b="1" dirty="0"/>
              <a:t>Energize air circulation fans of the equipment upon failure of a self-diagnostic check</a:t>
            </a:r>
            <a:r>
              <a:rPr lang="en-US" sz="1100" dirty="0"/>
              <a:t>.</a:t>
            </a:r>
          </a:p>
          <a:p>
            <a:pPr lvl="1"/>
            <a:r>
              <a:rPr lang="en-US" sz="1100" dirty="0"/>
              <a:t>Generate an </a:t>
            </a:r>
            <a:r>
              <a:rPr lang="en-US" sz="1100" b="1" dirty="0"/>
              <a:t>output signal in no more than 30 seconds</a:t>
            </a:r>
            <a:endParaRPr lang="en-US" dirty="0"/>
          </a:p>
        </p:txBody>
      </p:sp>
      <p:sp>
        <p:nvSpPr>
          <p:cNvPr id="5" name="Oval 4">
            <a:extLst>
              <a:ext uri="{FF2B5EF4-FFF2-40B4-BE49-F238E27FC236}">
                <a16:creationId xmlns:a16="http://schemas.microsoft.com/office/drawing/2014/main" id="{A8EC47CC-52E6-936B-B033-5B48329BD122}"/>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2</a:t>
            </a:r>
          </a:p>
        </p:txBody>
      </p:sp>
      <p:pic>
        <p:nvPicPr>
          <p:cNvPr id="7" name="Picture 6">
            <a:extLst>
              <a:ext uri="{FF2B5EF4-FFF2-40B4-BE49-F238E27FC236}">
                <a16:creationId xmlns:a16="http://schemas.microsoft.com/office/drawing/2014/main" id="{6BA888DD-E797-CE53-E831-5B7CFB838B08}"/>
              </a:ext>
            </a:extLst>
          </p:cNvPr>
          <p:cNvPicPr>
            <a:picLocks noChangeAspect="1"/>
          </p:cNvPicPr>
          <p:nvPr/>
        </p:nvPicPr>
        <p:blipFill>
          <a:blip r:embed="rId2"/>
          <a:stretch>
            <a:fillRect/>
          </a:stretch>
        </p:blipFill>
        <p:spPr>
          <a:xfrm>
            <a:off x="6414464" y="2764255"/>
            <a:ext cx="2627334" cy="2040007"/>
          </a:xfrm>
          <a:prstGeom prst="rect">
            <a:avLst/>
          </a:prstGeom>
        </p:spPr>
      </p:pic>
    </p:spTree>
    <p:extLst>
      <p:ext uri="{BB962C8B-B14F-4D97-AF65-F5344CB8AC3E}">
        <p14:creationId xmlns:p14="http://schemas.microsoft.com/office/powerpoint/2010/main" val="35744143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a:t>Mitigation</a:t>
            </a:r>
          </a:p>
        </p:txBody>
      </p:sp>
      <p:sp>
        <p:nvSpPr>
          <p:cNvPr id="3" name="Content Placeholder 2">
            <a:extLst>
              <a:ext uri="{FF2B5EF4-FFF2-40B4-BE49-F238E27FC236}">
                <a16:creationId xmlns:a16="http://schemas.microsoft.com/office/drawing/2014/main" id="{FE3E3011-27D9-DCE0-B727-2960206E8759}"/>
              </a:ext>
            </a:extLst>
          </p:cNvPr>
          <p:cNvSpPr>
            <a:spLocks noGrp="1"/>
          </p:cNvSpPr>
          <p:nvPr>
            <p:ph sz="quarter" idx="10"/>
          </p:nvPr>
        </p:nvSpPr>
        <p:spPr/>
        <p:txBody>
          <a:bodyPr/>
          <a:lstStyle/>
          <a:p>
            <a:r>
              <a:rPr lang="en-US" dirty="0"/>
              <a:t>Mitigation Action Requirements (7.6.2.5)</a:t>
            </a:r>
          </a:p>
          <a:p>
            <a:pPr marL="174625" lvl="2" indent="0">
              <a:buNone/>
            </a:pPr>
            <a:endParaRPr lang="en-US" dirty="0"/>
          </a:p>
          <a:p>
            <a:pPr lvl="2"/>
            <a:endParaRPr lang="en-US" dirty="0"/>
          </a:p>
        </p:txBody>
      </p:sp>
      <p:sp>
        <p:nvSpPr>
          <p:cNvPr id="4" name="Content Placeholder 3">
            <a:extLst>
              <a:ext uri="{FF2B5EF4-FFF2-40B4-BE49-F238E27FC236}">
                <a16:creationId xmlns:a16="http://schemas.microsoft.com/office/drawing/2014/main" id="{04CB6068-5347-E6BD-5EAE-237DEFA736EA}"/>
              </a:ext>
            </a:extLst>
          </p:cNvPr>
          <p:cNvSpPr>
            <a:spLocks noGrp="1"/>
          </p:cNvSpPr>
          <p:nvPr>
            <p:ph sz="quarter" idx="18"/>
          </p:nvPr>
        </p:nvSpPr>
        <p:spPr>
          <a:xfrm>
            <a:off x="221884" y="1070706"/>
            <a:ext cx="8680072" cy="3541051"/>
          </a:xfrm>
        </p:spPr>
        <p:txBody>
          <a:bodyPr/>
          <a:lstStyle/>
          <a:p>
            <a:r>
              <a:rPr lang="en-US"/>
              <a:t>The following mitigation actions shall be </a:t>
            </a:r>
            <a:r>
              <a:rPr lang="en-US" b="1"/>
              <a:t>completed in not more than 15 seconds after the initiation of the output signal </a:t>
            </a:r>
            <a:r>
              <a:rPr lang="en-US"/>
              <a:t>of Section 7.6.2.4(g), and shall be maintained for at least 5 minutes after the output signal has reset:</a:t>
            </a:r>
          </a:p>
          <a:p>
            <a:endParaRPr lang="en-US"/>
          </a:p>
        </p:txBody>
      </p:sp>
      <p:sp>
        <p:nvSpPr>
          <p:cNvPr id="5" name="Oval 4">
            <a:extLst>
              <a:ext uri="{FF2B5EF4-FFF2-40B4-BE49-F238E27FC236}">
                <a16:creationId xmlns:a16="http://schemas.microsoft.com/office/drawing/2014/main" id="{FE7CCD34-6CAC-68CF-3F28-7805A01E3B5C}"/>
              </a:ext>
            </a:extLst>
          </p:cNvPr>
          <p:cNvSpPr/>
          <p:nvPr/>
        </p:nvSpPr>
        <p:spPr>
          <a:xfrm>
            <a:off x="8509883" y="500826"/>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3</a:t>
            </a:r>
          </a:p>
        </p:txBody>
      </p:sp>
      <p:graphicFrame>
        <p:nvGraphicFramePr>
          <p:cNvPr id="10" name="Diagram 9">
            <a:extLst>
              <a:ext uri="{FF2B5EF4-FFF2-40B4-BE49-F238E27FC236}">
                <a16:creationId xmlns:a16="http://schemas.microsoft.com/office/drawing/2014/main" id="{729E0214-C156-36FA-CEC5-8E5885A3B037}"/>
              </a:ext>
            </a:extLst>
          </p:cNvPr>
          <p:cNvGraphicFramePr/>
          <p:nvPr>
            <p:extLst>
              <p:ext uri="{D42A27DB-BD31-4B8C-83A1-F6EECF244321}">
                <p14:modId xmlns:p14="http://schemas.microsoft.com/office/powerpoint/2010/main" val="4044669846"/>
              </p:ext>
            </p:extLst>
          </p:nvPr>
        </p:nvGraphicFramePr>
        <p:xfrm>
          <a:off x="388144" y="1525588"/>
          <a:ext cx="8406875" cy="361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6584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dirty="0"/>
              <a:t>Mitigation</a:t>
            </a:r>
          </a:p>
        </p:txBody>
      </p:sp>
      <p:sp>
        <p:nvSpPr>
          <p:cNvPr id="3" name="Content Placeholder 2">
            <a:extLst>
              <a:ext uri="{FF2B5EF4-FFF2-40B4-BE49-F238E27FC236}">
                <a16:creationId xmlns:a16="http://schemas.microsoft.com/office/drawing/2014/main" id="{FE3E3011-27D9-DCE0-B727-2960206E8759}"/>
              </a:ext>
            </a:extLst>
          </p:cNvPr>
          <p:cNvSpPr>
            <a:spLocks noGrp="1"/>
          </p:cNvSpPr>
          <p:nvPr>
            <p:ph sz="quarter" idx="10"/>
          </p:nvPr>
        </p:nvSpPr>
        <p:spPr/>
        <p:txBody>
          <a:bodyPr/>
          <a:lstStyle/>
          <a:p>
            <a:pPr marL="0" lvl="2" indent="0">
              <a:buNone/>
              <a:tabLst>
                <a:tab pos="741363" algn="l"/>
              </a:tabLst>
            </a:pPr>
            <a:r>
              <a:rPr lang="en-US" b="1" dirty="0">
                <a:solidFill>
                  <a:schemeClr val="tx2"/>
                </a:solidFill>
              </a:rPr>
              <a:t>Release Mitigation Controls: Safety Shut Off Valves (7.3.4.4)</a:t>
            </a:r>
          </a:p>
          <a:p>
            <a:pPr lvl="2"/>
            <a:endParaRPr lang="en-US" dirty="0"/>
          </a:p>
        </p:txBody>
      </p:sp>
      <p:sp>
        <p:nvSpPr>
          <p:cNvPr id="6" name="Content Placeholder 5">
            <a:extLst>
              <a:ext uri="{FF2B5EF4-FFF2-40B4-BE49-F238E27FC236}">
                <a16:creationId xmlns:a16="http://schemas.microsoft.com/office/drawing/2014/main" id="{6F985426-E13E-8310-52CA-DB6012A7BD48}"/>
              </a:ext>
            </a:extLst>
          </p:cNvPr>
          <p:cNvSpPr>
            <a:spLocks noGrp="1"/>
          </p:cNvSpPr>
          <p:nvPr>
            <p:ph sz="quarter" idx="18"/>
          </p:nvPr>
        </p:nvSpPr>
        <p:spPr>
          <a:xfrm>
            <a:off x="221884" y="1165978"/>
            <a:ext cx="4314357" cy="3445779"/>
          </a:xfrm>
        </p:spPr>
        <p:txBody>
          <a:bodyPr/>
          <a:lstStyle/>
          <a:p>
            <a:r>
              <a:rPr lang="en-US" dirty="0"/>
              <a:t>Some equipment may include </a:t>
            </a:r>
            <a:r>
              <a:rPr lang="en-US" b="1" dirty="0"/>
              <a:t>Safety Shut Off Valves </a:t>
            </a:r>
            <a:r>
              <a:rPr lang="en-US" dirty="0"/>
              <a:t>(SSOV) to close when a leak is detected and limit the amount of refrigerant that can escape</a:t>
            </a:r>
          </a:p>
          <a:p>
            <a:r>
              <a:rPr lang="en-US" dirty="0"/>
              <a:t>There are limits to when these devices can be used</a:t>
            </a:r>
          </a:p>
          <a:p>
            <a:pPr lvl="2"/>
            <a:r>
              <a:rPr lang="en-US" dirty="0"/>
              <a:t>7.3.4.4(b): Release mitigation controls shall only be permitted for reducing the releasable refrigerant charge (</a:t>
            </a:r>
            <a:r>
              <a:rPr lang="en-US" dirty="0" err="1"/>
              <a:t>m</a:t>
            </a:r>
            <a:r>
              <a:rPr lang="en-US" baseline="-25000" dirty="0" err="1"/>
              <a:t>rel</a:t>
            </a:r>
            <a:r>
              <a:rPr lang="en-US" dirty="0"/>
              <a:t>) on a refrigeration system where </a:t>
            </a:r>
            <a:r>
              <a:rPr lang="en-US" b="1" dirty="0"/>
              <a:t>each indoor unit has a cooling capacity of 5 tons (17.5 kW) or less</a:t>
            </a:r>
            <a:r>
              <a:rPr lang="en-US" dirty="0"/>
              <a:t>.</a:t>
            </a:r>
          </a:p>
          <a:p>
            <a:r>
              <a:rPr lang="en-US" dirty="0"/>
              <a:t>These controls are used to provide a smaller ‘releasable refrigerant charge’ to help comply with EDVC</a:t>
            </a:r>
          </a:p>
          <a:p>
            <a:endParaRPr lang="en-US" dirty="0"/>
          </a:p>
        </p:txBody>
      </p:sp>
      <p:pic>
        <p:nvPicPr>
          <p:cNvPr id="5" name="Picture 4">
            <a:extLst>
              <a:ext uri="{FF2B5EF4-FFF2-40B4-BE49-F238E27FC236}">
                <a16:creationId xmlns:a16="http://schemas.microsoft.com/office/drawing/2014/main" id="{C0A89D83-114E-7677-5EB0-17504A7CC7F7}"/>
              </a:ext>
            </a:extLst>
          </p:cNvPr>
          <p:cNvPicPr>
            <a:picLocks noChangeAspect="1"/>
          </p:cNvPicPr>
          <p:nvPr/>
        </p:nvPicPr>
        <p:blipFill>
          <a:blip r:embed="rId2"/>
          <a:stretch>
            <a:fillRect/>
          </a:stretch>
        </p:blipFill>
        <p:spPr>
          <a:xfrm>
            <a:off x="4423875" y="1595437"/>
            <a:ext cx="4720125" cy="1952625"/>
          </a:xfrm>
          <a:prstGeom prst="rect">
            <a:avLst/>
          </a:prstGeom>
        </p:spPr>
      </p:pic>
      <p:sp>
        <p:nvSpPr>
          <p:cNvPr id="4" name="Oval 3">
            <a:extLst>
              <a:ext uri="{FF2B5EF4-FFF2-40B4-BE49-F238E27FC236}">
                <a16:creationId xmlns:a16="http://schemas.microsoft.com/office/drawing/2014/main" id="{1ADC1366-15E4-5174-DC44-B90DB7AF2A2B}"/>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3</a:t>
            </a:r>
          </a:p>
        </p:txBody>
      </p:sp>
    </p:spTree>
    <p:extLst>
      <p:ext uri="{BB962C8B-B14F-4D97-AF65-F5344CB8AC3E}">
        <p14:creationId xmlns:p14="http://schemas.microsoft.com/office/powerpoint/2010/main" val="16247468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dirty="0"/>
              <a:t>Ventilation (7.6.4)</a:t>
            </a:r>
            <a:br>
              <a:rPr lang="en-US" dirty="0"/>
            </a:br>
            <a:endParaRPr lang="en-US" dirty="0"/>
          </a:p>
        </p:txBody>
      </p:sp>
      <p:sp>
        <p:nvSpPr>
          <p:cNvPr id="3" name="Content Placeholder 2">
            <a:extLst>
              <a:ext uri="{FF2B5EF4-FFF2-40B4-BE49-F238E27FC236}">
                <a16:creationId xmlns:a16="http://schemas.microsoft.com/office/drawing/2014/main" id="{846790E9-5B23-9F2F-C36F-D62FAB6EAC21}"/>
              </a:ext>
            </a:extLst>
          </p:cNvPr>
          <p:cNvSpPr>
            <a:spLocks noGrp="1"/>
          </p:cNvSpPr>
          <p:nvPr>
            <p:ph sz="quarter" idx="10"/>
          </p:nvPr>
        </p:nvSpPr>
        <p:spPr>
          <a:xfrm>
            <a:off x="221884" y="561090"/>
            <a:ext cx="8699488" cy="314349"/>
          </a:xfrm>
        </p:spPr>
        <p:txBody>
          <a:bodyPr/>
          <a:lstStyle/>
          <a:p>
            <a:r>
              <a:rPr lang="en-US" dirty="0"/>
              <a:t>Mechanical Ventilation (when required)</a:t>
            </a:r>
          </a:p>
        </p:txBody>
      </p:sp>
      <p:sp>
        <p:nvSpPr>
          <p:cNvPr id="8" name="Content Placeholder 7">
            <a:extLst>
              <a:ext uri="{FF2B5EF4-FFF2-40B4-BE49-F238E27FC236}">
                <a16:creationId xmlns:a16="http://schemas.microsoft.com/office/drawing/2014/main" id="{024B25E4-64B2-473F-2431-E384872A0301}"/>
              </a:ext>
            </a:extLst>
          </p:cNvPr>
          <p:cNvSpPr>
            <a:spLocks noGrp="1"/>
          </p:cNvSpPr>
          <p:nvPr>
            <p:ph sz="quarter" idx="18"/>
          </p:nvPr>
        </p:nvSpPr>
        <p:spPr>
          <a:xfrm>
            <a:off x="221884" y="3729038"/>
            <a:ext cx="8680072" cy="882719"/>
          </a:xfrm>
        </p:spPr>
        <p:txBody>
          <a:bodyPr/>
          <a:lstStyle/>
          <a:p>
            <a:pPr marL="0" indent="0">
              <a:buNone/>
            </a:pPr>
            <a:r>
              <a:rPr lang="en-US" dirty="0"/>
              <a:t>Equation 7-10:</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105786-D747-1674-8357-29D9E89E9F2A}"/>
                  </a:ext>
                </a:extLst>
              </p:cNvPr>
              <p:cNvSpPr txBox="1"/>
              <p:nvPr/>
            </p:nvSpPr>
            <p:spPr>
              <a:xfrm>
                <a:off x="497394" y="3906414"/>
                <a:ext cx="2296047"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baseline="-25000" smtClean="0">
                          <a:latin typeface="Cambria Math" panose="02040503050406030204" pitchFamily="18" charset="0"/>
                        </a:rPr>
                        <m:t>𝑚𝑖𝑛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𝑄</m:t>
                          </m:r>
                          <m:r>
                            <a:rPr lang="en-US" i="1" baseline="-25000">
                              <a:latin typeface="Cambria Math" panose="02040503050406030204" pitchFamily="18" charset="0"/>
                            </a:rPr>
                            <m:t>𝑟𝑒𝑞</m:t>
                          </m:r>
                        </m:num>
                        <m:den>
                          <m:r>
                            <a:rPr lang="en-US" b="0" i="1" smtClean="0">
                              <a:latin typeface="Cambria Math" panose="02040503050406030204" pitchFamily="18" charset="0"/>
                            </a:rPr>
                            <m:t>𝐶</m:t>
                          </m:r>
                          <m:r>
                            <a:rPr lang="en-US" b="0" i="1" baseline="-25000" smtClean="0">
                              <a:latin typeface="Cambria Math" panose="02040503050406030204" pitchFamily="18" charset="0"/>
                            </a:rPr>
                            <m:t>𝐿𝐹𝐿</m:t>
                          </m:r>
                        </m:den>
                      </m:f>
                    </m:oMath>
                  </m:oMathPara>
                </a14:m>
                <a:endParaRPr lang="en-US"/>
              </a:p>
            </p:txBody>
          </p:sp>
        </mc:Choice>
        <mc:Fallback xmlns="">
          <p:sp>
            <p:nvSpPr>
              <p:cNvPr id="6" name="TextBox 5">
                <a:extLst>
                  <a:ext uri="{FF2B5EF4-FFF2-40B4-BE49-F238E27FC236}">
                    <a16:creationId xmlns:a16="http://schemas.microsoft.com/office/drawing/2014/main" id="{C9105786-D747-1674-8357-29D9E89E9F2A}"/>
                  </a:ext>
                </a:extLst>
              </p:cNvPr>
              <p:cNvSpPr txBox="1">
                <a:spLocks noRot="1" noChangeAspect="1" noMove="1" noResize="1" noEditPoints="1" noAdjustHandles="1" noChangeArrowheads="1" noChangeShapeType="1" noTextEdit="1"/>
              </p:cNvSpPr>
              <p:nvPr/>
            </p:nvSpPr>
            <p:spPr>
              <a:xfrm>
                <a:off x="497394" y="3906414"/>
                <a:ext cx="2296047" cy="612732"/>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3C176B5-A082-A6A0-801E-5C6730ACD1C0}"/>
              </a:ext>
            </a:extLst>
          </p:cNvPr>
          <p:cNvSpPr txBox="1"/>
          <p:nvPr/>
        </p:nvSpPr>
        <p:spPr>
          <a:xfrm>
            <a:off x="2623112" y="3823036"/>
            <a:ext cx="5941050" cy="769441"/>
          </a:xfrm>
          <a:prstGeom prst="rect">
            <a:avLst/>
          </a:prstGeom>
          <a:noFill/>
        </p:spPr>
        <p:txBody>
          <a:bodyPr wrap="square" rtlCol="0">
            <a:spAutoFit/>
          </a:bodyPr>
          <a:lstStyle/>
          <a:p>
            <a:r>
              <a:rPr lang="en-US" sz="1100"/>
              <a:t>Where,</a:t>
            </a:r>
          </a:p>
          <a:p>
            <a:pPr defTabSz="457200"/>
            <a:r>
              <a:rPr lang="en-US" sz="1100" i="1"/>
              <a:t>	</a:t>
            </a:r>
            <a:r>
              <a:rPr lang="en-US" sz="1100" i="1" err="1"/>
              <a:t>Q</a:t>
            </a:r>
            <a:r>
              <a:rPr lang="en-US" sz="1100" i="1" baseline="-25000" err="1"/>
              <a:t>min</a:t>
            </a:r>
            <a:r>
              <a:rPr lang="en-US" sz="1100" i="1"/>
              <a:t> = minimum mechanical ventilation airflow rate, ft</a:t>
            </a:r>
            <a:r>
              <a:rPr lang="en-US" sz="1100" i="1" baseline="30000"/>
              <a:t>3</a:t>
            </a:r>
            <a:r>
              <a:rPr lang="en-US" sz="1100" i="1"/>
              <a:t>/min (m</a:t>
            </a:r>
            <a:r>
              <a:rPr lang="en-US" sz="1100" i="1" baseline="30000"/>
              <a:t>3</a:t>
            </a:r>
            <a:r>
              <a:rPr lang="en-US" sz="1100" i="1"/>
              <a:t>/h)</a:t>
            </a:r>
          </a:p>
          <a:p>
            <a:pPr defTabSz="457200"/>
            <a:r>
              <a:rPr lang="en-US" sz="1100" i="1"/>
              <a:t>	</a:t>
            </a:r>
            <a:r>
              <a:rPr lang="en-US" sz="1100" i="1" err="1"/>
              <a:t>Q</a:t>
            </a:r>
            <a:r>
              <a:rPr lang="en-US" sz="1100" i="1" baseline="-25000" err="1"/>
              <a:t>req</a:t>
            </a:r>
            <a:r>
              <a:rPr lang="en-US" sz="1100" i="1"/>
              <a:t> = required ventilation as determined from Table 7-4</a:t>
            </a:r>
          </a:p>
          <a:p>
            <a:pPr defTabSz="457200"/>
            <a:r>
              <a:rPr lang="en-US" sz="1100" i="1"/>
              <a:t>	C</a:t>
            </a:r>
            <a:r>
              <a:rPr lang="en-US" sz="1100" i="1" baseline="-25000"/>
              <a:t>LFL</a:t>
            </a:r>
            <a:r>
              <a:rPr lang="en-US" sz="1100" i="1"/>
              <a:t> = lower flammability limit conversion factor as determined from Table 7-5</a:t>
            </a:r>
          </a:p>
        </p:txBody>
      </p:sp>
      <p:sp>
        <p:nvSpPr>
          <p:cNvPr id="4" name="Oval 3">
            <a:extLst>
              <a:ext uri="{FF2B5EF4-FFF2-40B4-BE49-F238E27FC236}">
                <a16:creationId xmlns:a16="http://schemas.microsoft.com/office/drawing/2014/main" id="{E68EE425-718C-7B56-087A-006DFA4F880C}"/>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4</a:t>
            </a:r>
          </a:p>
        </p:txBody>
      </p:sp>
      <p:graphicFrame>
        <p:nvGraphicFramePr>
          <p:cNvPr id="5" name="Diagram 4">
            <a:extLst>
              <a:ext uri="{FF2B5EF4-FFF2-40B4-BE49-F238E27FC236}">
                <a16:creationId xmlns:a16="http://schemas.microsoft.com/office/drawing/2014/main" id="{5C4529A2-FC3D-0B50-3489-2D558EB38F72}"/>
              </a:ext>
            </a:extLst>
          </p:cNvPr>
          <p:cNvGraphicFramePr/>
          <p:nvPr>
            <p:extLst>
              <p:ext uri="{D42A27DB-BD31-4B8C-83A1-F6EECF244321}">
                <p14:modId xmlns:p14="http://schemas.microsoft.com/office/powerpoint/2010/main" val="2814025850"/>
              </p:ext>
            </p:extLst>
          </p:nvPr>
        </p:nvGraphicFramePr>
        <p:xfrm>
          <a:off x="165797" y="875440"/>
          <a:ext cx="8278116" cy="270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4787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a:t>Ignition Sources</a:t>
            </a:r>
          </a:p>
        </p:txBody>
      </p:sp>
      <p:sp>
        <p:nvSpPr>
          <p:cNvPr id="3" name="Content Placeholder 2">
            <a:extLst>
              <a:ext uri="{FF2B5EF4-FFF2-40B4-BE49-F238E27FC236}">
                <a16:creationId xmlns:a16="http://schemas.microsoft.com/office/drawing/2014/main" id="{FE3E3011-27D9-DCE0-B727-2960206E8759}"/>
              </a:ext>
            </a:extLst>
          </p:cNvPr>
          <p:cNvSpPr>
            <a:spLocks noGrp="1"/>
          </p:cNvSpPr>
          <p:nvPr>
            <p:ph sz="quarter" idx="10"/>
          </p:nvPr>
        </p:nvSpPr>
        <p:spPr/>
        <p:txBody>
          <a:bodyPr/>
          <a:lstStyle/>
          <a:p>
            <a:r>
              <a:rPr lang="en-US"/>
              <a:t>Ignition Sources in Ductwork (7.6.3)</a:t>
            </a:r>
          </a:p>
          <a:p>
            <a:pPr marL="0" indent="0">
              <a:buNone/>
            </a:pPr>
            <a:endParaRPr lang="en-US"/>
          </a:p>
        </p:txBody>
      </p:sp>
      <p:sp>
        <p:nvSpPr>
          <p:cNvPr id="8" name="Content Placeholder 7">
            <a:extLst>
              <a:ext uri="{FF2B5EF4-FFF2-40B4-BE49-F238E27FC236}">
                <a16:creationId xmlns:a16="http://schemas.microsoft.com/office/drawing/2014/main" id="{024B25E4-64B2-473F-2431-E384872A0301}"/>
              </a:ext>
            </a:extLst>
          </p:cNvPr>
          <p:cNvSpPr>
            <a:spLocks noGrp="1"/>
          </p:cNvSpPr>
          <p:nvPr>
            <p:ph sz="quarter" idx="18"/>
          </p:nvPr>
        </p:nvSpPr>
        <p:spPr>
          <a:xfrm>
            <a:off x="241300" y="1070707"/>
            <a:ext cx="8680072" cy="3831108"/>
          </a:xfrm>
        </p:spPr>
        <p:txBody>
          <a:bodyPr/>
          <a:lstStyle/>
          <a:p>
            <a:r>
              <a:rPr lang="en-US" dirty="0"/>
              <a:t>Open flame producing devices shall not be permanently installed in ductwork</a:t>
            </a:r>
          </a:p>
          <a:p>
            <a:r>
              <a:rPr lang="en-US" dirty="0"/>
              <a:t>Unclassified electrical devices shall not be located in ductwork</a:t>
            </a:r>
          </a:p>
          <a:p>
            <a:r>
              <a:rPr lang="en-US" dirty="0"/>
              <a:t>No devices with hot surfaces exceeding 1,290°F</a:t>
            </a:r>
          </a:p>
          <a:p>
            <a:pPr lvl="2"/>
            <a:r>
              <a:rPr lang="en-US" dirty="0"/>
              <a:t>Unless air flow velocity exceeds 200 ft/min</a:t>
            </a:r>
          </a:p>
          <a:p>
            <a:pPr lvl="2"/>
            <a:r>
              <a:rPr lang="en-US" dirty="0"/>
              <a:t>And, there is proof of air flow when the device is energized</a:t>
            </a:r>
          </a:p>
          <a:p>
            <a:endParaRPr lang="en-US" dirty="0"/>
          </a:p>
          <a:p>
            <a:endParaRPr lang="en-US" dirty="0"/>
          </a:p>
        </p:txBody>
      </p:sp>
      <p:sp>
        <p:nvSpPr>
          <p:cNvPr id="4" name="Oval 3">
            <a:extLst>
              <a:ext uri="{FF2B5EF4-FFF2-40B4-BE49-F238E27FC236}">
                <a16:creationId xmlns:a16="http://schemas.microsoft.com/office/drawing/2014/main" id="{5637B1B2-D780-012D-140E-2ABE4FFF8C2C}"/>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5</a:t>
            </a:r>
          </a:p>
        </p:txBody>
      </p:sp>
      <p:pic>
        <p:nvPicPr>
          <p:cNvPr id="6" name="Graphic 5" descr="Bonfire with solid fill">
            <a:extLst>
              <a:ext uri="{FF2B5EF4-FFF2-40B4-BE49-F238E27FC236}">
                <a16:creationId xmlns:a16="http://schemas.microsoft.com/office/drawing/2014/main" id="{FE13B4F6-E7E2-94FE-8DBC-32BBCA7D9E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2354" y="1066526"/>
            <a:ext cx="1592665" cy="1592665"/>
          </a:xfrm>
          <a:prstGeom prst="rect">
            <a:avLst/>
          </a:prstGeom>
        </p:spPr>
      </p:pic>
      <p:pic>
        <p:nvPicPr>
          <p:cNvPr id="11" name="Graphic 10" descr="High temperature outline">
            <a:extLst>
              <a:ext uri="{FF2B5EF4-FFF2-40B4-BE49-F238E27FC236}">
                <a16:creationId xmlns:a16="http://schemas.microsoft.com/office/drawing/2014/main" id="{35CBFC5C-2BC7-E251-992E-DB544A0AC3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2644" y="3044461"/>
            <a:ext cx="1472084" cy="1472084"/>
          </a:xfrm>
          <a:prstGeom prst="rect">
            <a:avLst/>
          </a:prstGeom>
        </p:spPr>
      </p:pic>
      <p:sp>
        <p:nvSpPr>
          <p:cNvPr id="12" name="Content Placeholder 2">
            <a:extLst>
              <a:ext uri="{FF2B5EF4-FFF2-40B4-BE49-F238E27FC236}">
                <a16:creationId xmlns:a16="http://schemas.microsoft.com/office/drawing/2014/main" id="{6CA51A7B-1BD1-B79D-D013-8566F1270FA3}"/>
              </a:ext>
            </a:extLst>
          </p:cNvPr>
          <p:cNvSpPr txBox="1">
            <a:spLocks/>
          </p:cNvSpPr>
          <p:nvPr/>
        </p:nvSpPr>
        <p:spPr>
          <a:xfrm>
            <a:off x="241300" y="3466154"/>
            <a:ext cx="7006523" cy="314349"/>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rgbClr val="555555"/>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rgbClr val="555555"/>
                </a:solidFill>
                <a:latin typeface="+mn-lt"/>
                <a:ea typeface="+mn-ea"/>
                <a:cs typeface="+mn-cs"/>
              </a:defRPr>
            </a:lvl3pPr>
            <a:lvl4pPr marL="0" indent="0" algn="l" defTabSz="914400" rtl="0" eaLnBrk="1" latinLnBrk="0" hangingPunct="1">
              <a:spcBef>
                <a:spcPts val="0"/>
              </a:spcBef>
              <a:spcAft>
                <a:spcPts val="1000"/>
              </a:spcAft>
              <a:buFontTx/>
              <a:buNone/>
              <a:defRPr sz="1400" kern="1200">
                <a:solidFill>
                  <a:srgbClr val="555555"/>
                </a:solidFill>
                <a:latin typeface="+mn-lt"/>
                <a:ea typeface="+mn-ea"/>
                <a:cs typeface="+mn-cs"/>
              </a:defRPr>
            </a:lvl4pPr>
            <a:lvl5pPr marL="1828800" indent="-1828800" algn="ctr" defTabSz="914400" rtl="0" eaLnBrk="1" latinLnBrk="0" hangingPunct="1">
              <a:spcBef>
                <a:spcPts val="0"/>
              </a:spcBef>
              <a:spcAft>
                <a:spcPts val="1000"/>
              </a:spcAft>
              <a:buFontTx/>
              <a:buNone/>
              <a:defRPr sz="14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000" i="1" dirty="0"/>
              <a:t>Generally, the idea is to have heat sources in a listed unit, rather than separately in the ductwork</a:t>
            </a:r>
          </a:p>
          <a:p>
            <a:endParaRPr lang="en-US" sz="2000" i="1" dirty="0"/>
          </a:p>
        </p:txBody>
      </p:sp>
    </p:spTree>
    <p:extLst>
      <p:ext uri="{BB962C8B-B14F-4D97-AF65-F5344CB8AC3E}">
        <p14:creationId xmlns:p14="http://schemas.microsoft.com/office/powerpoint/2010/main" val="41363606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Listed Equipment</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a:xfrm>
            <a:off x="221884" y="611328"/>
            <a:ext cx="8699488" cy="314349"/>
          </a:xfrm>
        </p:spPr>
        <p:txBody>
          <a:bodyPr/>
          <a:lstStyle/>
          <a:p>
            <a:r>
              <a:rPr lang="en-US"/>
              <a:t>Product Safety Standard(s)</a:t>
            </a:r>
          </a:p>
        </p:txBody>
      </p:sp>
      <p:sp>
        <p:nvSpPr>
          <p:cNvPr id="4" name="Content Placeholder 3">
            <a:extLst>
              <a:ext uri="{FF2B5EF4-FFF2-40B4-BE49-F238E27FC236}">
                <a16:creationId xmlns:a16="http://schemas.microsoft.com/office/drawing/2014/main" id="{69B5BEFE-3AC7-7912-C823-C494CB49A85B}"/>
              </a:ext>
            </a:extLst>
          </p:cNvPr>
          <p:cNvSpPr>
            <a:spLocks noGrp="1"/>
          </p:cNvSpPr>
          <p:nvPr>
            <p:ph sz="quarter" idx="18"/>
          </p:nvPr>
        </p:nvSpPr>
        <p:spPr>
          <a:xfrm>
            <a:off x="221884" y="925678"/>
            <a:ext cx="5113791" cy="3686080"/>
          </a:xfrm>
        </p:spPr>
        <p:txBody>
          <a:bodyPr/>
          <a:lstStyle/>
          <a:p>
            <a:r>
              <a:rPr lang="en-US"/>
              <a:t>Refrigeration systems shall be listed in accordance with </a:t>
            </a:r>
            <a:r>
              <a:rPr lang="en-US" b="1"/>
              <a:t>UL 484 or UL 60335-2-40 / CSA C22.2 No. 60335-2-40</a:t>
            </a:r>
            <a:r>
              <a:rPr lang="en-US"/>
              <a:t>.</a:t>
            </a:r>
          </a:p>
          <a:p>
            <a:r>
              <a:rPr lang="en-US"/>
              <a:t>Product design safety standards that OEMs must comply with to obtain UL/ETL listings for HVAC equipment with A2L refrigerants</a:t>
            </a:r>
          </a:p>
          <a:p>
            <a:r>
              <a:rPr lang="en-US"/>
              <a:t>Includes requirements for refrigerant detectors.  ASHRAE Standard 15 clarifies that if a unit with a refrigerant detector is listed to UL/CSA 60335-2-40, the refrigerant detector is considered to meet the ASHRAE Standard 15 requirements.</a:t>
            </a:r>
          </a:p>
          <a:p>
            <a:r>
              <a:rPr lang="en-US"/>
              <a:t>Requires certain information that OEMs must include in IOMs. For example: </a:t>
            </a:r>
          </a:p>
          <a:p>
            <a:pPr lvl="2"/>
            <a:r>
              <a:rPr lang="en-US"/>
              <a:t>Spaces where refrigerant pipes are allowed</a:t>
            </a:r>
          </a:p>
          <a:p>
            <a:pPr lvl="2"/>
            <a:r>
              <a:rPr lang="en-US"/>
              <a:t>Handling, installation, cleaning, servicing and disposal of refrigerant</a:t>
            </a:r>
          </a:p>
          <a:p>
            <a:pPr lvl="1"/>
            <a:r>
              <a:rPr lang="en-US"/>
              <a:t>Always refer to the manufacturer’s IOM for specific installation requirements!</a:t>
            </a:r>
          </a:p>
        </p:txBody>
      </p:sp>
      <p:pic>
        <p:nvPicPr>
          <p:cNvPr id="6" name="Picture 5">
            <a:extLst>
              <a:ext uri="{FF2B5EF4-FFF2-40B4-BE49-F238E27FC236}">
                <a16:creationId xmlns:a16="http://schemas.microsoft.com/office/drawing/2014/main" id="{77CD550F-0247-B41C-4689-C8466AA46F5B}"/>
              </a:ext>
            </a:extLst>
          </p:cNvPr>
          <p:cNvPicPr>
            <a:picLocks noChangeAspect="1"/>
          </p:cNvPicPr>
          <p:nvPr/>
        </p:nvPicPr>
        <p:blipFill>
          <a:blip r:embed="rId3"/>
          <a:stretch>
            <a:fillRect/>
          </a:stretch>
        </p:blipFill>
        <p:spPr>
          <a:xfrm>
            <a:off x="5376869" y="512466"/>
            <a:ext cx="2821046" cy="3657600"/>
          </a:xfrm>
          <a:prstGeom prst="rect">
            <a:avLst/>
          </a:prstGeom>
          <a:effectLst>
            <a:glow rad="139700">
              <a:srgbClr val="D31C44">
                <a:alpha val="40000"/>
              </a:srgbClr>
            </a:glow>
            <a:outerShdw blurRad="50800" dist="38100" algn="l" rotWithShape="0">
              <a:prstClr val="black">
                <a:alpha val="40000"/>
              </a:prstClr>
            </a:outerShdw>
          </a:effectLst>
        </p:spPr>
      </p:pic>
      <p:pic>
        <p:nvPicPr>
          <p:cNvPr id="7" name="Picture 6">
            <a:extLst>
              <a:ext uri="{FF2B5EF4-FFF2-40B4-BE49-F238E27FC236}">
                <a16:creationId xmlns:a16="http://schemas.microsoft.com/office/drawing/2014/main" id="{2C8BA5A4-4BBA-BBBE-3730-7E6DA2C53B6F}"/>
              </a:ext>
            </a:extLst>
          </p:cNvPr>
          <p:cNvPicPr>
            <a:picLocks noChangeAspect="1"/>
          </p:cNvPicPr>
          <p:nvPr/>
        </p:nvPicPr>
        <p:blipFill>
          <a:blip r:embed="rId4"/>
          <a:stretch>
            <a:fillRect/>
          </a:stretch>
        </p:blipFill>
        <p:spPr>
          <a:xfrm>
            <a:off x="6178711" y="1274082"/>
            <a:ext cx="2821707" cy="3657600"/>
          </a:xfrm>
          <a:prstGeom prst="rect">
            <a:avLst/>
          </a:prstGeom>
          <a:effectLst>
            <a:glow rad="101600">
              <a:srgbClr val="C00000">
                <a:alpha val="40000"/>
              </a:srgbClr>
            </a:glow>
            <a:outerShdw blurRad="50800" dist="38100" algn="l" rotWithShape="0">
              <a:prstClr val="black">
                <a:alpha val="40000"/>
              </a:prstClr>
            </a:outerShdw>
          </a:effectLst>
        </p:spPr>
      </p:pic>
      <p:sp>
        <p:nvSpPr>
          <p:cNvPr id="5" name="Oval 4">
            <a:extLst>
              <a:ext uri="{FF2B5EF4-FFF2-40B4-BE49-F238E27FC236}">
                <a16:creationId xmlns:a16="http://schemas.microsoft.com/office/drawing/2014/main" id="{68F945C1-EB98-624B-8D3F-4553165FB149}"/>
              </a:ext>
            </a:extLst>
          </p:cNvPr>
          <p:cNvSpPr/>
          <p:nvPr/>
        </p:nvSpPr>
        <p:spPr>
          <a:xfrm>
            <a:off x="8509883" y="495802"/>
            <a:ext cx="285136" cy="26055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91440" rIns="91440" bIns="91440" rtlCol="0" anchor="ctr">
            <a:noAutofit/>
          </a:bodyPr>
          <a:lstStyle/>
          <a:p>
            <a:pPr algn="ctr">
              <a:spcAft>
                <a:spcPts val="400"/>
              </a:spcAft>
            </a:pPr>
            <a:r>
              <a:rPr lang="en-US" sz="1200" b="1">
                <a:solidFill>
                  <a:schemeClr val="bg1"/>
                </a:solidFill>
              </a:rPr>
              <a:t>6</a:t>
            </a:r>
          </a:p>
        </p:txBody>
      </p:sp>
    </p:spTree>
    <p:extLst>
      <p:ext uri="{BB962C8B-B14F-4D97-AF65-F5344CB8AC3E}">
        <p14:creationId xmlns:p14="http://schemas.microsoft.com/office/powerpoint/2010/main" val="15157825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a:t>Refrigerant Piping</a:t>
            </a:r>
          </a:p>
        </p:txBody>
      </p:sp>
      <p:sp>
        <p:nvSpPr>
          <p:cNvPr id="3" name="Content Placeholder 2">
            <a:extLst>
              <a:ext uri="{FF2B5EF4-FFF2-40B4-BE49-F238E27FC236}">
                <a16:creationId xmlns:a16="http://schemas.microsoft.com/office/drawing/2014/main" id="{FE3E3011-27D9-DCE0-B727-2960206E8759}"/>
              </a:ext>
            </a:extLst>
          </p:cNvPr>
          <p:cNvSpPr>
            <a:spLocks noGrp="1"/>
          </p:cNvSpPr>
          <p:nvPr>
            <p:ph sz="quarter" idx="10"/>
          </p:nvPr>
        </p:nvSpPr>
        <p:spPr>
          <a:xfrm>
            <a:off x="212176" y="531742"/>
            <a:ext cx="8699488" cy="314349"/>
          </a:xfrm>
        </p:spPr>
        <p:txBody>
          <a:bodyPr/>
          <a:lstStyle/>
          <a:p>
            <a:pPr marL="0" lvl="2" indent="0">
              <a:buNone/>
              <a:tabLst>
                <a:tab pos="741363" algn="l"/>
              </a:tabLst>
            </a:pPr>
            <a:r>
              <a:rPr lang="en-US" b="1" dirty="0">
                <a:solidFill>
                  <a:schemeClr val="tx2"/>
                </a:solidFill>
              </a:rPr>
              <a:t>Refrigerant Piping Construction</a:t>
            </a:r>
          </a:p>
        </p:txBody>
      </p:sp>
      <p:sp>
        <p:nvSpPr>
          <p:cNvPr id="7" name="Content Placeholder 6">
            <a:extLst>
              <a:ext uri="{FF2B5EF4-FFF2-40B4-BE49-F238E27FC236}">
                <a16:creationId xmlns:a16="http://schemas.microsoft.com/office/drawing/2014/main" id="{F8BA7D15-4678-779D-9D47-A7C8C5AAAEFE}"/>
              </a:ext>
            </a:extLst>
          </p:cNvPr>
          <p:cNvSpPr>
            <a:spLocks noGrp="1"/>
          </p:cNvSpPr>
          <p:nvPr>
            <p:ph sz="quarter" idx="18"/>
          </p:nvPr>
        </p:nvSpPr>
        <p:spPr>
          <a:xfrm>
            <a:off x="221883" y="817342"/>
            <a:ext cx="4932472" cy="3794416"/>
          </a:xfrm>
        </p:spPr>
        <p:txBody>
          <a:bodyPr/>
          <a:lstStyle/>
          <a:p>
            <a:r>
              <a:rPr lang="en-US" sz="1100" dirty="0"/>
              <a:t>Spaces with refrigerant piping must be included in volume calculations.  </a:t>
            </a:r>
          </a:p>
          <a:p>
            <a:pPr marL="0" indent="0">
              <a:buNone/>
              <a:tabLst>
                <a:tab pos="173038" algn="l"/>
              </a:tabLst>
            </a:pPr>
            <a:r>
              <a:rPr lang="en-US" sz="1100" dirty="0"/>
              <a:t>	Exceptions (7.2.3.1.1):</a:t>
            </a:r>
          </a:p>
          <a:p>
            <a:pPr lvl="2"/>
            <a:r>
              <a:rPr lang="en-US" sz="1100" dirty="0"/>
              <a:t>areas that contain only continuous refrigerant piping, or</a:t>
            </a:r>
          </a:p>
          <a:p>
            <a:pPr lvl="2"/>
            <a:r>
              <a:rPr lang="en-US" sz="1100" dirty="0"/>
              <a:t>contain only joints and connections that have been </a:t>
            </a:r>
            <a:r>
              <a:rPr lang="en-US" sz="1100" b="1" dirty="0"/>
              <a:t>tested in accordance with Section 9.13</a:t>
            </a:r>
            <a:r>
              <a:rPr lang="en-US" sz="1100" dirty="0"/>
              <a:t>, </a:t>
            </a:r>
          </a:p>
          <a:p>
            <a:pPr lvl="2"/>
            <a:r>
              <a:rPr lang="en-US" sz="1100" dirty="0"/>
              <a:t>unless these areas are part of connected spaces per Section 7.2.3.2</a:t>
            </a:r>
          </a:p>
          <a:p>
            <a:pPr lvl="1"/>
            <a:r>
              <a:rPr lang="en-US" sz="1100" dirty="0"/>
              <a:t>Refrigerant piping requires special construction per Section 9.12.  Some examples (there are more):</a:t>
            </a:r>
          </a:p>
          <a:p>
            <a:pPr lvl="2"/>
            <a:r>
              <a:rPr lang="en-US" sz="1100" dirty="0"/>
              <a:t>Refrigerant piping </a:t>
            </a:r>
            <a:r>
              <a:rPr lang="en-US" sz="1100" b="1" dirty="0"/>
              <a:t>that penetrates two or more floor/ceiling assemblies shall be enclosed in a fire-resistance-rated shaft enclosure</a:t>
            </a:r>
            <a:r>
              <a:rPr lang="en-US" sz="1100" dirty="0"/>
              <a:t>. </a:t>
            </a:r>
          </a:p>
          <a:p>
            <a:pPr lvl="2"/>
            <a:r>
              <a:rPr lang="en-US" sz="1100" dirty="0"/>
              <a:t>Refrigerant pipe shafts with systems </a:t>
            </a:r>
            <a:r>
              <a:rPr lang="en-US" sz="1100" b="1" dirty="0"/>
              <a:t>using only Group A2L or B2L refrigerants shall be naturally or mechanically ventilated</a:t>
            </a:r>
            <a:r>
              <a:rPr lang="en-US" sz="1100" dirty="0"/>
              <a:t>. </a:t>
            </a:r>
          </a:p>
          <a:p>
            <a:pPr lvl="2"/>
            <a:r>
              <a:rPr lang="en-US" sz="1100" dirty="0"/>
              <a:t>Refrigerant pipe shafts with one or more systems using any Group A2, A3, B2, or B3 refrigerant shall be continuously mechanically ventilated and shall </a:t>
            </a:r>
            <a:r>
              <a:rPr lang="en-US" sz="1100" b="1" dirty="0"/>
              <a:t>include a refrigerant detector</a:t>
            </a:r>
            <a:r>
              <a:rPr lang="en-US" sz="1100" dirty="0"/>
              <a:t>. </a:t>
            </a:r>
          </a:p>
          <a:p>
            <a:pPr lvl="2"/>
            <a:r>
              <a:rPr lang="en-US" sz="1100" dirty="0"/>
              <a:t>Continuous protection via shield plates for concealed piping may be required for non-A1 and non-B1 refrigerants per 9.12.2.1</a:t>
            </a:r>
          </a:p>
        </p:txBody>
      </p:sp>
      <p:pic>
        <p:nvPicPr>
          <p:cNvPr id="12" name="Picture 11">
            <a:extLst>
              <a:ext uri="{FF2B5EF4-FFF2-40B4-BE49-F238E27FC236}">
                <a16:creationId xmlns:a16="http://schemas.microsoft.com/office/drawing/2014/main" id="{468E0877-8AAD-19CA-48FD-C42DCDD7D560}"/>
              </a:ext>
            </a:extLst>
          </p:cNvPr>
          <p:cNvPicPr>
            <a:picLocks noChangeAspect="1"/>
          </p:cNvPicPr>
          <p:nvPr/>
        </p:nvPicPr>
        <p:blipFill>
          <a:blip r:embed="rId2"/>
          <a:stretch>
            <a:fillRect/>
          </a:stretch>
        </p:blipFill>
        <p:spPr>
          <a:xfrm>
            <a:off x="5358557" y="817341"/>
            <a:ext cx="5240331" cy="3545215"/>
          </a:xfrm>
          <a:prstGeom prst="rect">
            <a:avLst/>
          </a:prstGeom>
        </p:spPr>
      </p:pic>
    </p:spTree>
    <p:extLst>
      <p:ext uri="{BB962C8B-B14F-4D97-AF65-F5344CB8AC3E}">
        <p14:creationId xmlns:p14="http://schemas.microsoft.com/office/powerpoint/2010/main" val="39829803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4688-D9BA-697D-DA3A-7893D8508058}"/>
              </a:ext>
            </a:extLst>
          </p:cNvPr>
          <p:cNvSpPr>
            <a:spLocks noGrp="1"/>
          </p:cNvSpPr>
          <p:nvPr>
            <p:ph type="title"/>
          </p:nvPr>
        </p:nvSpPr>
        <p:spPr/>
        <p:txBody>
          <a:bodyPr>
            <a:normAutofit/>
          </a:bodyPr>
          <a:lstStyle/>
          <a:p>
            <a:r>
              <a:rPr lang="en-US"/>
              <a:t>AIM Act: EPA Technology Transition</a:t>
            </a:r>
          </a:p>
        </p:txBody>
      </p:sp>
      <p:graphicFrame>
        <p:nvGraphicFramePr>
          <p:cNvPr id="8" name="Diagram 7">
            <a:extLst>
              <a:ext uri="{FF2B5EF4-FFF2-40B4-BE49-F238E27FC236}">
                <a16:creationId xmlns:a16="http://schemas.microsoft.com/office/drawing/2014/main" id="{21037D08-A60B-4F2C-7072-FCC49F1DC6DE}"/>
              </a:ext>
            </a:extLst>
          </p:cNvPr>
          <p:cNvGraphicFramePr/>
          <p:nvPr>
            <p:extLst>
              <p:ext uri="{D42A27DB-BD31-4B8C-83A1-F6EECF244321}">
                <p14:modId xmlns:p14="http://schemas.microsoft.com/office/powerpoint/2010/main" val="3551478866"/>
              </p:ext>
            </p:extLst>
          </p:nvPr>
        </p:nvGraphicFramePr>
        <p:xfrm>
          <a:off x="329225" y="673896"/>
          <a:ext cx="5530697" cy="397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allout: Double Bent Line with Border and Accent Bar 17">
            <a:extLst>
              <a:ext uri="{FF2B5EF4-FFF2-40B4-BE49-F238E27FC236}">
                <a16:creationId xmlns:a16="http://schemas.microsoft.com/office/drawing/2014/main" id="{219FEB30-659B-150D-4F6C-9DA1A714E239}"/>
              </a:ext>
            </a:extLst>
          </p:cNvPr>
          <p:cNvSpPr/>
          <p:nvPr/>
        </p:nvSpPr>
        <p:spPr>
          <a:xfrm>
            <a:off x="6471153" y="1821426"/>
            <a:ext cx="2428836" cy="2154673"/>
          </a:xfrm>
          <a:prstGeom prst="accentBorderCallout3">
            <a:avLst>
              <a:gd name="adj1" fmla="val 56696"/>
              <a:gd name="adj2" fmla="val -3640"/>
              <a:gd name="adj3" fmla="val 57034"/>
              <a:gd name="adj4" fmla="val -5850"/>
              <a:gd name="adj5" fmla="val 57446"/>
              <a:gd name="adj6" fmla="val -6054"/>
              <a:gd name="adj7" fmla="val 65157"/>
              <a:gd name="adj8" fmla="val -30313"/>
            </a:avLst>
          </a:prstGeom>
          <a:solidFill>
            <a:schemeClr val="accent1">
              <a:lumMod val="50000"/>
            </a:schemeClr>
          </a:solidFill>
          <a:ln w="28575">
            <a:head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350" dirty="0">
                <a:solidFill>
                  <a:prstClr val="white"/>
                </a:solidFill>
                <a:latin typeface="Calibri" panose="020F0502020204030204"/>
              </a:rPr>
              <a:t>Installation definition: </a:t>
            </a:r>
          </a:p>
          <a:p>
            <a:pPr marL="137160" indent="-137160" defTabSz="685800">
              <a:buFont typeface="+mj-lt"/>
              <a:buAutoNum type="arabicPeriod"/>
              <a:defRPr/>
            </a:pPr>
            <a:r>
              <a:rPr lang="en-US" sz="1050" dirty="0">
                <a:solidFill>
                  <a:prstClr val="white"/>
                </a:solidFill>
                <a:latin typeface="Calibri" panose="020F0502020204030204"/>
              </a:rPr>
              <a:t>Assembling a system for the first time from new or used components; </a:t>
            </a:r>
          </a:p>
          <a:p>
            <a:pPr marL="137160" indent="-137160" defTabSz="685800">
              <a:buFont typeface="+mj-lt"/>
              <a:buAutoNum type="arabicPeriod"/>
              <a:defRPr/>
            </a:pPr>
            <a:r>
              <a:rPr lang="en-US" sz="1050" dirty="0">
                <a:solidFill>
                  <a:prstClr val="white"/>
                </a:solidFill>
                <a:latin typeface="Calibri" panose="020F0502020204030204"/>
              </a:rPr>
              <a:t>Increasing the cooling capacity, in BTU per hour, of an existing system; </a:t>
            </a:r>
            <a:br>
              <a:rPr lang="en-US" sz="1050" dirty="0">
                <a:solidFill>
                  <a:prstClr val="white"/>
                </a:solidFill>
                <a:latin typeface="Calibri" panose="020F0502020204030204"/>
              </a:rPr>
            </a:br>
            <a:r>
              <a:rPr lang="en-US" sz="1050" dirty="0">
                <a:solidFill>
                  <a:prstClr val="white"/>
                </a:solidFill>
                <a:latin typeface="Calibri" panose="020F0502020204030204"/>
              </a:rPr>
              <a:t>or </a:t>
            </a:r>
          </a:p>
          <a:p>
            <a:pPr marL="137160" indent="-137160" defTabSz="685800">
              <a:buFont typeface="+mj-lt"/>
              <a:buAutoNum type="arabicPeriod"/>
              <a:defRPr/>
            </a:pPr>
            <a:r>
              <a:rPr lang="en-US" sz="1050" dirty="0">
                <a:solidFill>
                  <a:prstClr val="white"/>
                </a:solidFill>
                <a:latin typeface="Calibri" panose="020F0502020204030204"/>
              </a:rPr>
              <a:t>Replacing 75 percent or more of evaporators (by number) and 100 percent of the compressor racks, condensers, and connected evaporator loads of an existing system.</a:t>
            </a:r>
          </a:p>
        </p:txBody>
      </p:sp>
      <p:sp>
        <p:nvSpPr>
          <p:cNvPr id="4" name="TextBox 3">
            <a:extLst>
              <a:ext uri="{FF2B5EF4-FFF2-40B4-BE49-F238E27FC236}">
                <a16:creationId xmlns:a16="http://schemas.microsoft.com/office/drawing/2014/main" id="{23765848-BBDE-F824-755C-8B34F4D3939A}"/>
              </a:ext>
            </a:extLst>
          </p:cNvPr>
          <p:cNvSpPr txBox="1"/>
          <p:nvPr/>
        </p:nvSpPr>
        <p:spPr>
          <a:xfrm>
            <a:off x="954514" y="4672547"/>
            <a:ext cx="6378678" cy="253916"/>
          </a:xfrm>
          <a:prstGeom prst="rect">
            <a:avLst/>
          </a:prstGeom>
          <a:noFill/>
        </p:spPr>
        <p:txBody>
          <a:bodyPr wrap="square">
            <a:spAutoFit/>
          </a:bodyPr>
          <a:lstStyle/>
          <a:p>
            <a:pPr marL="342900" lvl="1" algn="ctr" defTabSz="685800">
              <a:spcAft>
                <a:spcPts val="300"/>
              </a:spcAft>
              <a:defRPr/>
            </a:pPr>
            <a:r>
              <a:rPr lang="en-US" sz="1050" b="1">
                <a:solidFill>
                  <a:schemeClr val="tx2"/>
                </a:solidFill>
                <a:latin typeface="Montserrat" panose="00000500000000000000" pitchFamily="2" charset="0"/>
                <a:cs typeface="Helvetica" panose="020B0604020202020204" pitchFamily="34" charset="0"/>
              </a:rPr>
              <a:t>NEW: Value chain responsibilities (OEMs – Sales – Contractors – Owners)</a:t>
            </a:r>
          </a:p>
        </p:txBody>
      </p:sp>
      <p:sp>
        <p:nvSpPr>
          <p:cNvPr id="15" name="Footer Placeholder 4">
            <a:extLst>
              <a:ext uri="{FF2B5EF4-FFF2-40B4-BE49-F238E27FC236}">
                <a16:creationId xmlns:a16="http://schemas.microsoft.com/office/drawing/2014/main" id="{ADD1DF16-5E70-9991-4AC9-2C194D56A7C3}"/>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
        <p:nvSpPr>
          <p:cNvPr id="3" name="TextBox 2">
            <a:extLst>
              <a:ext uri="{FF2B5EF4-FFF2-40B4-BE49-F238E27FC236}">
                <a16:creationId xmlns:a16="http://schemas.microsoft.com/office/drawing/2014/main" id="{0FAFEC44-9A1B-7AD7-B8CC-9266DD294239}"/>
              </a:ext>
            </a:extLst>
          </p:cNvPr>
          <p:cNvSpPr txBox="1"/>
          <p:nvPr/>
        </p:nvSpPr>
        <p:spPr>
          <a:xfrm>
            <a:off x="6391747" y="3976099"/>
            <a:ext cx="2508242" cy="415498"/>
          </a:xfrm>
          <a:prstGeom prst="rect">
            <a:avLst/>
          </a:prstGeom>
          <a:noFill/>
        </p:spPr>
        <p:txBody>
          <a:bodyPr wrap="square" rtlCol="0">
            <a:spAutoFit/>
          </a:bodyPr>
          <a:lstStyle/>
          <a:p>
            <a:r>
              <a:rPr lang="en-US" sz="1050" b="1" dirty="0">
                <a:solidFill>
                  <a:srgbClr val="0097E0"/>
                </a:solidFill>
                <a:latin typeface="Calibri" panose="020F0502020204030204" pitchFamily="34" charset="0"/>
                <a:cs typeface="Calibri" panose="020F0502020204030204" pitchFamily="34" charset="0"/>
              </a:rPr>
              <a:t>*Installation deadlines means charging the refrigeration circuit to full charge</a:t>
            </a:r>
          </a:p>
        </p:txBody>
      </p:sp>
      <p:sp>
        <p:nvSpPr>
          <p:cNvPr id="5" name="Arrow: Down 4">
            <a:extLst>
              <a:ext uri="{FF2B5EF4-FFF2-40B4-BE49-F238E27FC236}">
                <a16:creationId xmlns:a16="http://schemas.microsoft.com/office/drawing/2014/main" id="{CEDFF4D0-86E2-69E8-7274-29A515171A61}"/>
              </a:ext>
            </a:extLst>
          </p:cNvPr>
          <p:cNvSpPr/>
          <p:nvPr/>
        </p:nvSpPr>
        <p:spPr>
          <a:xfrm>
            <a:off x="3899240" y="1281545"/>
            <a:ext cx="2266298" cy="1953491"/>
          </a:xfrm>
          <a:prstGeom prst="downArrow">
            <a:avLst/>
          </a:prstGeom>
          <a:ln>
            <a:solidFill>
              <a:schemeClr val="bg2"/>
            </a:solid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ctr">
              <a:spcAft>
                <a:spcPts val="400"/>
              </a:spcAft>
            </a:pPr>
            <a:r>
              <a:rPr lang="en-US" sz="1600" b="1" dirty="0">
                <a:solidFill>
                  <a:schemeClr val="tx2"/>
                </a:solidFill>
              </a:rPr>
              <a:t>New</a:t>
            </a:r>
          </a:p>
          <a:p>
            <a:pPr algn="ctr">
              <a:spcAft>
                <a:spcPts val="400"/>
              </a:spcAft>
            </a:pPr>
            <a:r>
              <a:rPr lang="en-US" sz="1600" b="1" dirty="0">
                <a:solidFill>
                  <a:schemeClr val="tx2"/>
                </a:solidFill>
              </a:rPr>
              <a:t>Proposed</a:t>
            </a:r>
          </a:p>
          <a:p>
            <a:pPr algn="ctr">
              <a:spcAft>
                <a:spcPts val="400"/>
              </a:spcAft>
            </a:pPr>
            <a:r>
              <a:rPr lang="en-US" sz="1600" b="1" dirty="0">
                <a:solidFill>
                  <a:schemeClr val="tx2"/>
                </a:solidFill>
              </a:rPr>
              <a:t>Rule</a:t>
            </a:r>
          </a:p>
        </p:txBody>
      </p:sp>
    </p:spTree>
    <p:extLst>
      <p:ext uri="{BB962C8B-B14F-4D97-AF65-F5344CB8AC3E}">
        <p14:creationId xmlns:p14="http://schemas.microsoft.com/office/powerpoint/2010/main" val="41926424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AE84D1-47D4-C3AA-2D16-E9ED6CFF91BA}"/>
              </a:ext>
            </a:extLst>
          </p:cNvPr>
          <p:cNvPicPr>
            <a:picLocks noChangeAspect="1"/>
          </p:cNvPicPr>
          <p:nvPr/>
        </p:nvPicPr>
        <p:blipFill>
          <a:blip r:embed="rId2">
            <a:extLst>
              <a:ext uri="{BEBA8EAE-BF5A-486C-A8C5-ECC9F3942E4B}">
                <a14:imgProps xmlns:a14="http://schemas.microsoft.com/office/drawing/2010/main">
                  <a14:imgLayer r:embed="rId3">
                    <a14:imgEffect>
                      <a14:artisticFilmGrain/>
                    </a14:imgEffect>
                  </a14:imgLayer>
                </a14:imgProps>
              </a:ext>
            </a:extLst>
          </a:blip>
          <a:stretch>
            <a:fillRect/>
          </a:stretch>
        </p:blipFill>
        <p:spPr>
          <a:xfrm>
            <a:off x="6430945" y="1209456"/>
            <a:ext cx="2597050" cy="3001597"/>
          </a:xfrm>
          <a:prstGeom prst="rect">
            <a:avLst/>
          </a:prstGeom>
          <a:effectLst>
            <a:glow rad="101600">
              <a:schemeClr val="bg1">
                <a:lumMod val="75000"/>
                <a:alpha val="40000"/>
              </a:schemeClr>
            </a:glow>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B654882-896F-7288-C06D-78042FBA32DF}"/>
              </a:ext>
            </a:extLst>
          </p:cNvPr>
          <p:cNvSpPr>
            <a:spLocks noGrp="1"/>
          </p:cNvSpPr>
          <p:nvPr>
            <p:ph type="title"/>
          </p:nvPr>
        </p:nvSpPr>
        <p:spPr/>
        <p:txBody>
          <a:bodyPr/>
          <a:lstStyle/>
          <a:p>
            <a:r>
              <a:rPr lang="en-US" dirty="0"/>
              <a:t>Refrigerant Piping – Alternative method</a:t>
            </a:r>
          </a:p>
        </p:txBody>
      </p:sp>
      <p:sp>
        <p:nvSpPr>
          <p:cNvPr id="3" name="Content Placeholder 2">
            <a:extLst>
              <a:ext uri="{FF2B5EF4-FFF2-40B4-BE49-F238E27FC236}">
                <a16:creationId xmlns:a16="http://schemas.microsoft.com/office/drawing/2014/main" id="{FE3E3011-27D9-DCE0-B727-2960206E8759}"/>
              </a:ext>
            </a:extLst>
          </p:cNvPr>
          <p:cNvSpPr>
            <a:spLocks noGrp="1"/>
          </p:cNvSpPr>
          <p:nvPr>
            <p:ph sz="quarter" idx="18"/>
          </p:nvPr>
        </p:nvSpPr>
        <p:spPr>
          <a:xfrm>
            <a:off x="221884" y="553735"/>
            <a:ext cx="6209061" cy="4303059"/>
          </a:xfrm>
        </p:spPr>
        <p:txBody>
          <a:bodyPr/>
          <a:lstStyle/>
          <a:p>
            <a:pPr marL="0" indent="0">
              <a:buNone/>
            </a:pPr>
            <a:r>
              <a:rPr lang="en-US" sz="1200" b="1" dirty="0">
                <a:solidFill>
                  <a:schemeClr val="tx2"/>
                </a:solidFill>
              </a:rPr>
              <a:t>We can provide a letter from a professional engineer that explains the following in more detail:</a:t>
            </a:r>
          </a:p>
          <a:p>
            <a:pPr marL="0" indent="0">
              <a:buNone/>
            </a:pPr>
            <a:r>
              <a:rPr lang="en-US" sz="1600" b="1" i="0" u="none" strike="noStrike" baseline="0" dirty="0">
                <a:solidFill>
                  <a:srgbClr val="000000"/>
                </a:solidFill>
                <a:latin typeface="Calibri" panose="020F0502020204030204" pitchFamily="34" charset="0"/>
              </a:rPr>
              <a:t>Executive Summary: </a:t>
            </a:r>
          </a:p>
          <a:p>
            <a:r>
              <a:rPr lang="en-US" sz="1600" b="0" i="0" u="none" strike="noStrike" baseline="0" dirty="0">
                <a:solidFill>
                  <a:srgbClr val="000000"/>
                </a:solidFill>
                <a:latin typeface="Calibri" panose="020F0502020204030204" pitchFamily="34" charset="0"/>
              </a:rPr>
              <a:t>Where refrigerant piping passes through different floor levels in a building, design professionals have the option of locating the piping in a fire-resistance rated pipe shaft, or within the building elements with each floor/ceiling penetration properly protected. </a:t>
            </a:r>
          </a:p>
          <a:p>
            <a:r>
              <a:rPr lang="en-US" sz="1600" i="0" u="none" strike="noStrike" baseline="0" dirty="0">
                <a:solidFill>
                  <a:srgbClr val="000000"/>
                </a:solidFill>
                <a:latin typeface="Calibri" panose="020F0502020204030204" pitchFamily="34" charset="0"/>
              </a:rPr>
              <a:t>The 2021 and 2024 editions of the ICC International Mechanical Code have a limitation on refrigeration systems using Group A1 refrigerants for exceptions to the pipe shaft requirements. This limitation was only proposed, but not accepted, by ASHRAE 15. </a:t>
            </a:r>
          </a:p>
          <a:p>
            <a:r>
              <a:rPr lang="en-US" sz="1600" dirty="0">
                <a:solidFill>
                  <a:srgbClr val="000000"/>
                </a:solidFill>
                <a:latin typeface="Calibri" panose="020F0502020204030204" pitchFamily="34" charset="0"/>
              </a:rPr>
              <a:t>We are hearing that t</a:t>
            </a:r>
            <a:r>
              <a:rPr lang="en-US" sz="1600" b="0" i="0" u="none" strike="noStrike" baseline="0" dirty="0">
                <a:solidFill>
                  <a:srgbClr val="000000"/>
                </a:solidFill>
                <a:latin typeface="Calibri" panose="020F0502020204030204" pitchFamily="34" charset="0"/>
              </a:rPr>
              <a:t>he limitation is likely being removed in the 2027 edition of the  IMC. </a:t>
            </a:r>
          </a:p>
          <a:p>
            <a:r>
              <a:rPr lang="en-US" sz="1600" dirty="0">
                <a:solidFill>
                  <a:srgbClr val="000000"/>
                </a:solidFill>
                <a:latin typeface="Calibri" panose="020F0502020204030204" pitchFamily="34" charset="0"/>
              </a:rPr>
              <a:t>In the meantime, C</a:t>
            </a:r>
            <a:r>
              <a:rPr lang="en-US" sz="1600" b="0" i="0" u="none" strike="noStrike" baseline="0" dirty="0">
                <a:solidFill>
                  <a:srgbClr val="000000"/>
                </a:solidFill>
                <a:latin typeface="Calibri" panose="020F0502020204030204" pitchFamily="34" charset="0"/>
              </a:rPr>
              <a:t>ode Officials should consider to accept the allowance of the exceptions for any system, not just Group A1 refrigerants, in accordance with alternative approval. </a:t>
            </a:r>
            <a:endParaRPr lang="en-US" sz="1200" dirty="0"/>
          </a:p>
        </p:txBody>
      </p:sp>
    </p:spTree>
    <p:extLst>
      <p:ext uri="{BB962C8B-B14F-4D97-AF65-F5344CB8AC3E}">
        <p14:creationId xmlns:p14="http://schemas.microsoft.com/office/powerpoint/2010/main" val="571821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C653A-FC7D-E8F8-7202-CB75CA53A59D}"/>
              </a:ext>
            </a:extLst>
          </p:cNvPr>
          <p:cNvSpPr>
            <a:spLocks noGrp="1"/>
          </p:cNvSpPr>
          <p:nvPr>
            <p:ph type="title"/>
          </p:nvPr>
        </p:nvSpPr>
        <p:spPr/>
        <p:txBody>
          <a:bodyPr/>
          <a:lstStyle/>
          <a:p>
            <a:r>
              <a:rPr lang="en-US"/>
              <a:t>Notable Requirements for Machinery Rooms </a:t>
            </a:r>
          </a:p>
        </p:txBody>
      </p:sp>
      <p:sp>
        <p:nvSpPr>
          <p:cNvPr id="5" name="Content Placeholder 4">
            <a:extLst>
              <a:ext uri="{FF2B5EF4-FFF2-40B4-BE49-F238E27FC236}">
                <a16:creationId xmlns:a16="http://schemas.microsoft.com/office/drawing/2014/main" id="{1EBC114E-3224-E80D-CE40-DC33EFD373D7}"/>
              </a:ext>
            </a:extLst>
          </p:cNvPr>
          <p:cNvSpPr>
            <a:spLocks noGrp="1"/>
          </p:cNvSpPr>
          <p:nvPr>
            <p:ph sz="quarter" idx="10"/>
          </p:nvPr>
        </p:nvSpPr>
        <p:spPr>
          <a:xfrm>
            <a:off x="202468" y="2416519"/>
            <a:ext cx="8699488" cy="297868"/>
          </a:xfrm>
        </p:spPr>
        <p:txBody>
          <a:bodyPr/>
          <a:lstStyle/>
          <a:p>
            <a:r>
              <a:rPr lang="en-US"/>
              <a:t>Machinery Room Requirements</a:t>
            </a:r>
          </a:p>
        </p:txBody>
      </p:sp>
      <p:pic>
        <p:nvPicPr>
          <p:cNvPr id="10" name="Content Placeholder 9">
            <a:extLst>
              <a:ext uri="{FF2B5EF4-FFF2-40B4-BE49-F238E27FC236}">
                <a16:creationId xmlns:a16="http://schemas.microsoft.com/office/drawing/2014/main" id="{1BFA11E3-3E84-2AA0-1B05-AD9B022356E3}"/>
              </a:ext>
            </a:extLst>
          </p:cNvPr>
          <p:cNvPicPr>
            <a:picLocks noGrp="1" noChangeAspect="1"/>
          </p:cNvPicPr>
          <p:nvPr>
            <p:ph sz="quarter" idx="18"/>
          </p:nvPr>
        </p:nvPicPr>
        <p:blipFill>
          <a:blip r:embed="rId2"/>
          <a:stretch>
            <a:fillRect/>
          </a:stretch>
        </p:blipFill>
        <p:spPr>
          <a:xfrm>
            <a:off x="221506" y="2818360"/>
            <a:ext cx="8680450" cy="1980625"/>
          </a:xfrm>
          <a:prstGeom prst="rect">
            <a:avLst/>
          </a:prstGeom>
        </p:spPr>
      </p:pic>
      <p:sp>
        <p:nvSpPr>
          <p:cNvPr id="2" name="Rectangle: Rounded Corners 1">
            <a:extLst>
              <a:ext uri="{FF2B5EF4-FFF2-40B4-BE49-F238E27FC236}">
                <a16:creationId xmlns:a16="http://schemas.microsoft.com/office/drawing/2014/main" id="{54A16990-90ED-B3BC-DA68-1316E0468152}"/>
              </a:ext>
            </a:extLst>
          </p:cNvPr>
          <p:cNvSpPr/>
          <p:nvPr/>
        </p:nvSpPr>
        <p:spPr>
          <a:xfrm>
            <a:off x="6544069" y="4100777"/>
            <a:ext cx="2357887" cy="698208"/>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l">
              <a:spcAft>
                <a:spcPts val="400"/>
              </a:spcAft>
            </a:pPr>
            <a:endParaRPr lang="en-US" sz="1600" b="1">
              <a:solidFill>
                <a:schemeClr val="tx2"/>
              </a:solidFill>
            </a:endParaRPr>
          </a:p>
        </p:txBody>
      </p:sp>
      <p:sp>
        <p:nvSpPr>
          <p:cNvPr id="3" name="Rectangle: Rounded Corners 2">
            <a:extLst>
              <a:ext uri="{FF2B5EF4-FFF2-40B4-BE49-F238E27FC236}">
                <a16:creationId xmlns:a16="http://schemas.microsoft.com/office/drawing/2014/main" id="{FBFA6F8F-7795-D88A-2D86-8D73CE1990BC}"/>
              </a:ext>
            </a:extLst>
          </p:cNvPr>
          <p:cNvSpPr/>
          <p:nvPr/>
        </p:nvSpPr>
        <p:spPr>
          <a:xfrm>
            <a:off x="6544069" y="3249020"/>
            <a:ext cx="2357887" cy="262727"/>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ctr">
            <a:noAutofit/>
          </a:bodyPr>
          <a:lstStyle/>
          <a:p>
            <a:pPr algn="l">
              <a:spcAft>
                <a:spcPts val="400"/>
              </a:spcAft>
            </a:pPr>
            <a:endParaRPr lang="en-US" sz="1600" b="1">
              <a:solidFill>
                <a:schemeClr val="tx2"/>
              </a:solidFill>
            </a:endParaRPr>
          </a:p>
        </p:txBody>
      </p:sp>
      <p:sp>
        <p:nvSpPr>
          <p:cNvPr id="6" name="Content Placeholder 2">
            <a:extLst>
              <a:ext uri="{FF2B5EF4-FFF2-40B4-BE49-F238E27FC236}">
                <a16:creationId xmlns:a16="http://schemas.microsoft.com/office/drawing/2014/main" id="{062F52CC-37C4-94D6-A1B2-39B908417111}"/>
              </a:ext>
            </a:extLst>
          </p:cNvPr>
          <p:cNvSpPr txBox="1">
            <a:spLocks/>
          </p:cNvSpPr>
          <p:nvPr/>
        </p:nvSpPr>
        <p:spPr>
          <a:xfrm>
            <a:off x="242422" y="596147"/>
            <a:ext cx="3914452" cy="1975604"/>
          </a:xfrm>
          <a:prstGeom prst="rect">
            <a:avLst/>
          </a:prstGeom>
        </p:spPr>
        <p:txBody>
          <a:bodyPr vert="horz" lIns="91440" tIns="45720" rIns="91440" bIns="45720" rtlCol="0" anchor="t">
            <a:noAutofit/>
          </a:bodyPr>
          <a:lstStyle>
            <a:lvl1pPr marL="171450" indent="-171450" algn="l" defTabSz="914400" rtl="0" eaLnBrk="1" latinLnBrk="0" hangingPunct="1">
              <a:spcBef>
                <a:spcPts val="0"/>
              </a:spcBef>
              <a:spcAft>
                <a:spcPts val="600"/>
              </a:spcAft>
              <a:buClr>
                <a:schemeClr val="tx2"/>
              </a:buClr>
              <a:buFont typeface="Arial" panose="020B0604020202020204" pitchFamily="34" charset="0"/>
              <a:buChar char="•"/>
              <a:tabLst>
                <a:tab pos="741363" algn="l"/>
              </a:tabLst>
              <a:defRPr sz="1400" b="0" kern="1200">
                <a:solidFill>
                  <a:schemeClr val="tx1"/>
                </a:solidFill>
                <a:latin typeface="+mn-lt"/>
                <a:ea typeface="+mn-ea"/>
                <a:cs typeface="+mn-cs"/>
              </a:defRPr>
            </a:lvl1pPr>
            <a:lvl2pPr marL="174625" indent="-174625" algn="l" defTabSz="914400" rtl="0" eaLnBrk="1" latinLnBrk="0" hangingPunct="1">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6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6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200"/>
              <a:t>Some notable requirements:</a:t>
            </a:r>
          </a:p>
          <a:p>
            <a:pPr lvl="2"/>
            <a:r>
              <a:rPr lang="en-US" sz="1200"/>
              <a:t>Tight fitting doors</a:t>
            </a:r>
          </a:p>
          <a:p>
            <a:pPr lvl="2"/>
            <a:r>
              <a:rPr lang="en-US" sz="1200"/>
              <a:t>Access restriction to authorized personnel</a:t>
            </a:r>
          </a:p>
          <a:p>
            <a:pPr lvl="2"/>
            <a:r>
              <a:rPr lang="en-US" sz="1200"/>
              <a:t>No airflow to or from an occupied space</a:t>
            </a:r>
          </a:p>
          <a:p>
            <a:pPr lvl="2"/>
            <a:r>
              <a:rPr lang="en-US" sz="1200"/>
              <a:t>Refrigerant detectors that can actuate an alarm and mechanical ventilation</a:t>
            </a:r>
          </a:p>
        </p:txBody>
      </p:sp>
      <p:sp>
        <p:nvSpPr>
          <p:cNvPr id="9" name="Content Placeholder 2">
            <a:extLst>
              <a:ext uri="{FF2B5EF4-FFF2-40B4-BE49-F238E27FC236}">
                <a16:creationId xmlns:a16="http://schemas.microsoft.com/office/drawing/2014/main" id="{E8435917-B56A-634E-3C22-C00F8CEAA07A}"/>
              </a:ext>
            </a:extLst>
          </p:cNvPr>
          <p:cNvSpPr txBox="1">
            <a:spLocks/>
          </p:cNvSpPr>
          <p:nvPr/>
        </p:nvSpPr>
        <p:spPr>
          <a:xfrm>
            <a:off x="4061884" y="569602"/>
            <a:ext cx="5143824" cy="3855399"/>
          </a:xfrm>
          <a:prstGeom prst="rect">
            <a:avLst/>
          </a:prstGeom>
        </p:spPr>
        <p:txBody>
          <a:bodyPr vert="horz" lIns="91440" tIns="45720" rIns="91440" bIns="45720" rtlCol="0" anchor="t">
            <a:noAutofit/>
          </a:bodyPr>
          <a:lstStyle>
            <a:lvl1pPr marL="171450" indent="-171450" algn="l" defTabSz="914400" rtl="0" eaLnBrk="1" latinLnBrk="0" hangingPunct="1">
              <a:spcBef>
                <a:spcPts val="0"/>
              </a:spcBef>
              <a:spcAft>
                <a:spcPts val="600"/>
              </a:spcAft>
              <a:buClr>
                <a:schemeClr val="tx2"/>
              </a:buClr>
              <a:buFont typeface="Arial" panose="020B0604020202020204" pitchFamily="34" charset="0"/>
              <a:buChar char="•"/>
              <a:tabLst>
                <a:tab pos="741363" algn="l"/>
              </a:tabLst>
              <a:defRPr sz="1400" b="0" kern="1200">
                <a:solidFill>
                  <a:schemeClr val="tx1"/>
                </a:solidFill>
                <a:latin typeface="+mn-lt"/>
                <a:ea typeface="+mn-ea"/>
                <a:cs typeface="+mn-cs"/>
              </a:defRPr>
            </a:lvl1pPr>
            <a:lvl2pPr marL="174625" indent="-174625" algn="l" defTabSz="914400" rtl="0" eaLnBrk="1" latinLnBrk="0" hangingPunct="1">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6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6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200" dirty="0"/>
              <a:t>8.11.1 to 8.11.7 define special requirements for A2L and B2L refrigerants.  </a:t>
            </a:r>
          </a:p>
          <a:p>
            <a:pPr lvl="1"/>
            <a:r>
              <a:rPr lang="en-US" sz="1200" dirty="0"/>
              <a:t>Elimination or interlocks of ignition sources</a:t>
            </a:r>
          </a:p>
          <a:p>
            <a:pPr lvl="1"/>
            <a:r>
              <a:rPr lang="en-US" sz="1200" dirty="0"/>
              <a:t>Ventilation for 2 different alarm states</a:t>
            </a:r>
          </a:p>
          <a:p>
            <a:pPr lvl="2"/>
            <a:r>
              <a:rPr lang="en-US" sz="1200" dirty="0"/>
              <a:t>Trouble (set point ≤ OEL):  respond within 300 seconds, automatic reset of alarm and ventilation is permissible</a:t>
            </a:r>
          </a:p>
          <a:p>
            <a:pPr lvl="2"/>
            <a:r>
              <a:rPr lang="en-US" sz="1200" dirty="0"/>
              <a:t>Emergency (set point ≤ RCL): respond within 15 seconds, manual reset required for alarm and ventilation, higher CFM requirements</a:t>
            </a:r>
          </a:p>
          <a:p>
            <a:pPr marL="174625" lvl="2" indent="0">
              <a:buFont typeface="System Font Regular"/>
              <a:buNone/>
            </a:pPr>
            <a:endParaRPr lang="en-US" sz="1200" dirty="0"/>
          </a:p>
          <a:p>
            <a:pPr lvl="2"/>
            <a:endParaRPr lang="en-US" sz="1200" dirty="0"/>
          </a:p>
        </p:txBody>
      </p:sp>
    </p:spTree>
    <p:extLst>
      <p:ext uri="{BB962C8B-B14F-4D97-AF65-F5344CB8AC3E}">
        <p14:creationId xmlns:p14="http://schemas.microsoft.com/office/powerpoint/2010/main" val="31600940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AB06-AE49-E8B0-DE6B-4BFD79CE73F9}"/>
              </a:ext>
            </a:extLst>
          </p:cNvPr>
          <p:cNvSpPr>
            <a:spLocks noGrp="1"/>
          </p:cNvSpPr>
          <p:nvPr>
            <p:ph type="title"/>
          </p:nvPr>
        </p:nvSpPr>
        <p:spPr/>
        <p:txBody>
          <a:bodyPr/>
          <a:lstStyle/>
          <a:p>
            <a:r>
              <a:rPr lang="en-US"/>
              <a:t>Notable Requirements for Machinery Rooms </a:t>
            </a:r>
            <a:endParaRPr lang="en-US" dirty="0"/>
          </a:p>
        </p:txBody>
      </p:sp>
      <p:sp>
        <p:nvSpPr>
          <p:cNvPr id="6" name="Content Placeholder 5">
            <a:extLst>
              <a:ext uri="{FF2B5EF4-FFF2-40B4-BE49-F238E27FC236}">
                <a16:creationId xmlns:a16="http://schemas.microsoft.com/office/drawing/2014/main" id="{E5F0D8DC-654E-72CC-BE70-A0BBEE4AA22A}"/>
              </a:ext>
            </a:extLst>
          </p:cNvPr>
          <p:cNvSpPr>
            <a:spLocks noGrp="1"/>
          </p:cNvSpPr>
          <p:nvPr>
            <p:ph sz="quarter" idx="10"/>
          </p:nvPr>
        </p:nvSpPr>
        <p:spPr/>
        <p:txBody>
          <a:bodyPr/>
          <a:lstStyle/>
          <a:p>
            <a:r>
              <a:rPr lang="en-US" dirty="0"/>
              <a:t>Machinery Room Features</a:t>
            </a:r>
            <a:endParaRPr lang="en-US"/>
          </a:p>
        </p:txBody>
      </p:sp>
      <p:sp>
        <p:nvSpPr>
          <p:cNvPr id="8" name="Content Placeholder 7">
            <a:extLst>
              <a:ext uri="{FF2B5EF4-FFF2-40B4-BE49-F238E27FC236}">
                <a16:creationId xmlns:a16="http://schemas.microsoft.com/office/drawing/2014/main" id="{C41CF8B8-69B1-E360-B801-172C47809B83}"/>
              </a:ext>
            </a:extLst>
          </p:cNvPr>
          <p:cNvSpPr>
            <a:spLocks noGrp="1"/>
          </p:cNvSpPr>
          <p:nvPr>
            <p:ph sz="quarter" idx="18"/>
          </p:nvPr>
        </p:nvSpPr>
        <p:spPr>
          <a:xfrm>
            <a:off x="221884" y="1165978"/>
            <a:ext cx="3998424" cy="3445779"/>
          </a:xfrm>
        </p:spPr>
        <p:txBody>
          <a:bodyPr/>
          <a:lstStyle/>
          <a:p>
            <a:r>
              <a:rPr lang="en-US" dirty="0"/>
              <a:t>Refrigerant detection</a:t>
            </a:r>
          </a:p>
          <a:p>
            <a:r>
              <a:rPr lang="en-US" dirty="0"/>
              <a:t>Visible and audible alarms</a:t>
            </a:r>
          </a:p>
          <a:p>
            <a:r>
              <a:rPr lang="en-US" dirty="0"/>
              <a:t>Vented to outdoors</a:t>
            </a:r>
          </a:p>
          <a:p>
            <a:pPr lvl="2"/>
            <a:r>
              <a:rPr lang="en-US" dirty="0"/>
              <a:t>Low inlet</a:t>
            </a:r>
          </a:p>
          <a:p>
            <a:pPr lvl="2"/>
            <a:r>
              <a:rPr lang="en-US" dirty="0"/>
              <a:t>Powered exhaust fan</a:t>
            </a:r>
          </a:p>
          <a:p>
            <a:pPr lvl="1"/>
            <a:r>
              <a:rPr lang="en-US" dirty="0"/>
              <a:t>Outdoor air intakes</a:t>
            </a:r>
          </a:p>
          <a:p>
            <a:r>
              <a:rPr lang="en-US" dirty="0"/>
              <a:t>Two ventilation rates (A2L &amp; B2L):</a:t>
            </a:r>
          </a:p>
          <a:p>
            <a:pPr lvl="2"/>
            <a:r>
              <a:rPr lang="en-US" dirty="0"/>
              <a:t>Level 1: Trouble (&gt; OEL)</a:t>
            </a:r>
          </a:p>
          <a:p>
            <a:pPr lvl="2"/>
            <a:r>
              <a:rPr lang="en-US" dirty="0"/>
              <a:t>Level 2: Emergency Alarm (&gt; RCL)</a:t>
            </a:r>
          </a:p>
        </p:txBody>
      </p:sp>
      <p:pic>
        <p:nvPicPr>
          <p:cNvPr id="9" name="Picture 8">
            <a:extLst>
              <a:ext uri="{FF2B5EF4-FFF2-40B4-BE49-F238E27FC236}">
                <a16:creationId xmlns:a16="http://schemas.microsoft.com/office/drawing/2014/main" id="{1C8AB080-69F8-4A29-E369-3B90FA4B0944}"/>
              </a:ext>
            </a:extLst>
          </p:cNvPr>
          <p:cNvPicPr>
            <a:picLocks noChangeAspect="1"/>
          </p:cNvPicPr>
          <p:nvPr/>
        </p:nvPicPr>
        <p:blipFill>
          <a:blip r:embed="rId2"/>
          <a:stretch>
            <a:fillRect/>
          </a:stretch>
        </p:blipFill>
        <p:spPr>
          <a:xfrm>
            <a:off x="2986998" y="194687"/>
            <a:ext cx="5844792" cy="2899709"/>
          </a:xfrm>
          <a:prstGeom prst="rect">
            <a:avLst/>
          </a:prstGeom>
        </p:spPr>
      </p:pic>
      <p:sp>
        <p:nvSpPr>
          <p:cNvPr id="10" name="Content Placeholder 7">
            <a:extLst>
              <a:ext uri="{FF2B5EF4-FFF2-40B4-BE49-F238E27FC236}">
                <a16:creationId xmlns:a16="http://schemas.microsoft.com/office/drawing/2014/main" id="{E4ECB1D6-5493-08B7-B3F2-F560CF24B98C}"/>
              </a:ext>
            </a:extLst>
          </p:cNvPr>
          <p:cNvSpPr txBox="1">
            <a:spLocks/>
          </p:cNvSpPr>
          <p:nvPr/>
        </p:nvSpPr>
        <p:spPr>
          <a:xfrm>
            <a:off x="3717890" y="3082530"/>
            <a:ext cx="4609314" cy="1866283"/>
          </a:xfrm>
          <a:prstGeom prst="rect">
            <a:avLst/>
          </a:prstGeom>
        </p:spPr>
        <p:txBody>
          <a:bodyPr vert="horz" lIns="91440" tIns="45720" rIns="91440" bIns="45720" rtlCol="0" anchor="t">
            <a:noAutofit/>
          </a:bodyPr>
          <a:lstStyle>
            <a:lvl1pPr marL="171450" indent="-171450" algn="l" defTabSz="914400" rtl="0" eaLnBrk="1" latinLnBrk="0" hangingPunct="1">
              <a:spcBef>
                <a:spcPts val="0"/>
              </a:spcBef>
              <a:spcAft>
                <a:spcPts val="600"/>
              </a:spcAft>
              <a:buClr>
                <a:schemeClr val="tx2"/>
              </a:buClr>
              <a:buFont typeface="Arial" panose="020B0604020202020204" pitchFamily="34" charset="0"/>
              <a:buChar char="•"/>
              <a:tabLst>
                <a:tab pos="741363" algn="l"/>
              </a:tabLst>
              <a:defRPr sz="1400" b="0" kern="1200">
                <a:solidFill>
                  <a:schemeClr val="tx1"/>
                </a:solidFill>
                <a:latin typeface="+mn-lt"/>
                <a:ea typeface="+mn-ea"/>
                <a:cs typeface="+mn-cs"/>
              </a:defRPr>
            </a:lvl1pPr>
            <a:lvl2pPr marL="174625" indent="-174625" algn="l" defTabSz="914400" rtl="0" eaLnBrk="1" latinLnBrk="0" hangingPunct="1">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chemeClr val="tx1"/>
                </a:solidFill>
                <a:latin typeface="+mn-lt"/>
                <a:ea typeface="+mn-ea"/>
                <a:cs typeface="+mn-cs"/>
              </a:defRPr>
            </a:lvl3pPr>
            <a:lvl4pPr marL="0" indent="0" algn="l" defTabSz="914400" rtl="0" eaLnBrk="1" latinLnBrk="0" hangingPunct="1">
              <a:spcBef>
                <a:spcPts val="0"/>
              </a:spcBef>
              <a:spcAft>
                <a:spcPts val="1000"/>
              </a:spcAft>
              <a:buFontTx/>
              <a:buNone/>
              <a:defRPr sz="1600" kern="1200">
                <a:solidFill>
                  <a:srgbClr val="0097E0"/>
                </a:solidFill>
                <a:latin typeface="+mn-lt"/>
                <a:ea typeface="+mn-ea"/>
                <a:cs typeface="+mn-cs"/>
              </a:defRPr>
            </a:lvl4pPr>
            <a:lvl5pPr marL="1828800" indent="-1828800" algn="ctr" defTabSz="914400" rtl="0" eaLnBrk="1" latinLnBrk="0" hangingPunct="1">
              <a:spcBef>
                <a:spcPts val="0"/>
              </a:spcBef>
              <a:spcAft>
                <a:spcPts val="1000"/>
              </a:spcAft>
              <a:buFontTx/>
              <a:buNone/>
              <a:defRPr sz="16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050" dirty="0"/>
              <a:t>Machinery: Refrigerating equipment forming a part of the refrigerating system, including (but not limited to) any or all of the following: compressor, condenser, liquid receiver, evaporator, and connecting piping</a:t>
            </a:r>
          </a:p>
          <a:p>
            <a:r>
              <a:rPr lang="en-US" sz="1050" dirty="0"/>
              <a:t>Machinery Room: A designated space meeting the requirements of </a:t>
            </a:r>
            <a:r>
              <a:rPr lang="en-US" sz="1050" u="sng" dirty="0"/>
              <a:t>Sections 8.9, 8.10, and 8.11 </a:t>
            </a:r>
            <a:r>
              <a:rPr lang="en-US" sz="1050" dirty="0"/>
              <a:t>that contains one or more refrigerating systems or portions thereof, such as compressors and pressure vessels</a:t>
            </a:r>
          </a:p>
        </p:txBody>
      </p:sp>
    </p:spTree>
    <p:extLst>
      <p:ext uri="{BB962C8B-B14F-4D97-AF65-F5344CB8AC3E}">
        <p14:creationId xmlns:p14="http://schemas.microsoft.com/office/powerpoint/2010/main" val="38664415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AB06-AE49-E8B0-DE6B-4BFD79CE73F9}"/>
              </a:ext>
            </a:extLst>
          </p:cNvPr>
          <p:cNvSpPr>
            <a:spLocks noGrp="1"/>
          </p:cNvSpPr>
          <p:nvPr>
            <p:ph type="title"/>
          </p:nvPr>
        </p:nvSpPr>
        <p:spPr/>
        <p:txBody>
          <a:bodyPr/>
          <a:lstStyle/>
          <a:p>
            <a:r>
              <a:rPr lang="en-US" dirty="0"/>
              <a:t>Machinery Room Ventilation Rates – Everything Except A2L and B2L</a:t>
            </a:r>
          </a:p>
        </p:txBody>
      </p:sp>
      <p:sp>
        <p:nvSpPr>
          <p:cNvPr id="6" name="Content Placeholder 5">
            <a:extLst>
              <a:ext uri="{FF2B5EF4-FFF2-40B4-BE49-F238E27FC236}">
                <a16:creationId xmlns:a16="http://schemas.microsoft.com/office/drawing/2014/main" id="{E5F0D8DC-654E-72CC-BE70-A0BBEE4AA22A}"/>
              </a:ext>
            </a:extLst>
          </p:cNvPr>
          <p:cNvSpPr>
            <a:spLocks noGrp="1"/>
          </p:cNvSpPr>
          <p:nvPr>
            <p:ph sz="quarter" idx="10"/>
          </p:nvPr>
        </p:nvSpPr>
        <p:spPr/>
        <p:txBody>
          <a:bodyPr/>
          <a:lstStyle/>
          <a:p>
            <a:r>
              <a:rPr lang="en-US" dirty="0"/>
              <a:t>General Ventilation Requirements</a:t>
            </a:r>
          </a:p>
        </p:txBody>
      </p:sp>
      <p:graphicFrame>
        <p:nvGraphicFramePr>
          <p:cNvPr id="12" name="Table 12">
            <a:extLst>
              <a:ext uri="{FF2B5EF4-FFF2-40B4-BE49-F238E27FC236}">
                <a16:creationId xmlns:a16="http://schemas.microsoft.com/office/drawing/2014/main" id="{DC6D40D7-1982-8B76-AE6C-087454B405E4}"/>
              </a:ext>
            </a:extLst>
          </p:cNvPr>
          <p:cNvGraphicFramePr>
            <a:graphicFrameLocks noGrp="1"/>
          </p:cNvGraphicFramePr>
          <p:nvPr>
            <p:extLst>
              <p:ext uri="{D42A27DB-BD31-4B8C-83A1-F6EECF244321}">
                <p14:modId xmlns:p14="http://schemas.microsoft.com/office/powerpoint/2010/main" val="774676227"/>
              </p:ext>
            </p:extLst>
          </p:nvPr>
        </p:nvGraphicFramePr>
        <p:xfrm>
          <a:off x="304343" y="1070706"/>
          <a:ext cx="8283192" cy="3771655"/>
        </p:xfrm>
        <a:graphic>
          <a:graphicData uri="http://schemas.openxmlformats.org/drawingml/2006/table">
            <a:tbl>
              <a:tblPr firstRow="1" bandRow="1">
                <a:tableStyleId>{5C22544A-7EE6-4342-B048-85BDC9FD1C3A}</a:tableStyleId>
              </a:tblPr>
              <a:tblGrid>
                <a:gridCol w="4141596">
                  <a:extLst>
                    <a:ext uri="{9D8B030D-6E8A-4147-A177-3AD203B41FA5}">
                      <a16:colId xmlns:a16="http://schemas.microsoft.com/office/drawing/2014/main" val="1908403174"/>
                    </a:ext>
                  </a:extLst>
                </a:gridCol>
                <a:gridCol w="4141596">
                  <a:extLst>
                    <a:ext uri="{9D8B030D-6E8A-4147-A177-3AD203B41FA5}">
                      <a16:colId xmlns:a16="http://schemas.microsoft.com/office/drawing/2014/main" val="1645518827"/>
                    </a:ext>
                  </a:extLst>
                </a:gridCol>
              </a:tblGrid>
              <a:tr h="252403">
                <a:tc>
                  <a:txBody>
                    <a:bodyPr/>
                    <a:lstStyle/>
                    <a:p>
                      <a:pPr algn="ctr" fontAlgn="t"/>
                      <a:r>
                        <a:rPr lang="en-US" sz="1400" u="none" strike="noStrike" dirty="0">
                          <a:effectLst/>
                        </a:rPr>
                        <a:t>Status</a:t>
                      </a:r>
                      <a:endParaRPr lang="en-US" sz="1400" b="1" i="0" u="none" strike="noStrike" dirty="0">
                        <a:solidFill>
                          <a:srgbClr val="000000"/>
                        </a:solidFill>
                        <a:effectLst/>
                        <a:latin typeface="Arial" panose="020B0604020202020204" pitchFamily="34" charset="0"/>
                      </a:endParaRPr>
                    </a:p>
                  </a:txBody>
                  <a:tcPr marL="7620" marR="7620" marT="7620" marB="0"/>
                </a:tc>
                <a:tc>
                  <a:txBody>
                    <a:bodyPr/>
                    <a:lstStyle/>
                    <a:p>
                      <a:pPr algn="l" fontAlgn="t"/>
                      <a:r>
                        <a:rPr lang="en-US" sz="1400" u="none" strike="noStrike" dirty="0">
                          <a:effectLst/>
                        </a:rPr>
                        <a:t>          Ventilation Rate</a:t>
                      </a:r>
                      <a:endParaRPr lang="en-US" sz="1400" b="1" i="0" u="none" strike="noStrike" dirty="0">
                        <a:solidFill>
                          <a:srgbClr val="000000"/>
                        </a:solidFill>
                        <a:effectLst/>
                        <a:latin typeface="Arial" panose="020B0604020202020204" pitchFamily="34" charset="0"/>
                      </a:endParaRPr>
                    </a:p>
                  </a:txBody>
                  <a:tcPr marL="914400" marR="7620" marT="7620" marB="0"/>
                </a:tc>
                <a:extLst>
                  <a:ext uri="{0D108BD9-81ED-4DB2-BD59-A6C34878D82A}">
                    <a16:rowId xmlns:a16="http://schemas.microsoft.com/office/drawing/2014/main" val="2022558517"/>
                  </a:ext>
                </a:extLst>
              </a:tr>
              <a:tr h="834881">
                <a:tc>
                  <a:txBody>
                    <a:bodyPr/>
                    <a:lstStyle/>
                    <a:p>
                      <a:pPr marL="0" indent="0" algn="l" fontAlgn="t">
                        <a:spcAft>
                          <a:spcPts val="300"/>
                        </a:spcAft>
                        <a:buFont typeface="Arial" panose="020B0604020202020204" pitchFamily="34" charset="0"/>
                        <a:buNone/>
                      </a:pPr>
                      <a:r>
                        <a:rPr lang="en-US" sz="1400" u="none" strike="noStrike" dirty="0">
                          <a:effectLst/>
                        </a:rPr>
                        <a:t>Operated whenever machinery room is occupied</a:t>
                      </a:r>
                    </a:p>
                    <a:p>
                      <a:pPr marL="0" indent="0" algn="l" fontAlgn="t">
                        <a:spcAft>
                          <a:spcPts val="300"/>
                        </a:spcAft>
                        <a:buFont typeface="Arial" panose="020B0604020202020204" pitchFamily="34" charset="0"/>
                        <a:buNone/>
                      </a:pPr>
                      <a:r>
                        <a:rPr lang="en-US" sz="1400" u="none" strike="noStrike" dirty="0">
                          <a:effectLst/>
                        </a:rPr>
                        <a:t> </a:t>
                      </a:r>
                    </a:p>
                  </a:txBody>
                  <a:tcPr marR="7620" marT="7620" marB="0" anchor="ctr"/>
                </a:tc>
                <a:tc>
                  <a:txBody>
                    <a:bodyPr/>
                    <a:lstStyle/>
                    <a:p>
                      <a:pPr marL="0" indent="0" algn="l" fontAlgn="t">
                        <a:spcAft>
                          <a:spcPts val="300"/>
                        </a:spcAft>
                        <a:buFont typeface="Arial" panose="020B0604020202020204" pitchFamily="34" charset="0"/>
                        <a:buNone/>
                      </a:pPr>
                      <a:r>
                        <a:rPr lang="en-US" sz="1400" u="none" strike="noStrike" dirty="0">
                          <a:effectLst/>
                        </a:rPr>
                        <a:t>Continuously, at </a:t>
                      </a:r>
                    </a:p>
                    <a:p>
                      <a:pPr marL="285750" indent="-285750" algn="l" fontAlgn="t">
                        <a:spcAft>
                          <a:spcPts val="300"/>
                        </a:spcAft>
                        <a:buFont typeface="Arial" panose="020B0604020202020204" pitchFamily="34" charset="0"/>
                        <a:buChar char="•"/>
                      </a:pPr>
                      <a:r>
                        <a:rPr lang="en-US" sz="1400" u="none" strike="noStrike" dirty="0">
                          <a:effectLst/>
                        </a:rPr>
                        <a:t>0.5 cfm/ft</a:t>
                      </a:r>
                      <a:r>
                        <a:rPr lang="en-US" sz="1400" u="none" strike="noStrike" baseline="30000" dirty="0">
                          <a:effectLst/>
                        </a:rPr>
                        <a:t>2 </a:t>
                      </a:r>
                      <a:r>
                        <a:rPr lang="en-US" sz="1400" u="none" strike="noStrike" dirty="0">
                          <a:effectLst/>
                        </a:rPr>
                        <a:t>(0.00254 m</a:t>
                      </a:r>
                      <a:r>
                        <a:rPr lang="en-US" sz="1400" u="none" strike="noStrike" baseline="30000" dirty="0">
                          <a:effectLst/>
                        </a:rPr>
                        <a:t>3</a:t>
                      </a:r>
                      <a:r>
                        <a:rPr lang="en-US" sz="1400" u="none" strike="noStrike" dirty="0">
                          <a:effectLst/>
                        </a:rPr>
                        <a:t>/s per m</a:t>
                      </a:r>
                      <a:r>
                        <a:rPr lang="en-US" sz="1400" u="none" strike="noStrike" baseline="30000" dirty="0">
                          <a:effectLst/>
                        </a:rPr>
                        <a:t>2</a:t>
                      </a:r>
                      <a:r>
                        <a:rPr lang="en-US" sz="1400" u="none" strike="noStrike" dirty="0">
                          <a:effectLst/>
                        </a:rPr>
                        <a:t>) of machinery room floor area, OR</a:t>
                      </a:r>
                    </a:p>
                    <a:p>
                      <a:pPr marL="285750" indent="-285750" algn="l" fontAlgn="t">
                        <a:spcAft>
                          <a:spcPts val="300"/>
                        </a:spcAft>
                        <a:buFont typeface="Arial" panose="020B0604020202020204" pitchFamily="34" charset="0"/>
                        <a:buChar char="•"/>
                      </a:pPr>
                      <a:r>
                        <a:rPr lang="en-US" sz="1400" u="none" strike="noStrike" dirty="0">
                          <a:effectLst/>
                        </a:rPr>
                        <a:t>20 cfm (0.00944 m</a:t>
                      </a:r>
                      <a:r>
                        <a:rPr lang="en-US" sz="1400" u="none" strike="noStrike" baseline="30000" dirty="0">
                          <a:effectLst/>
                        </a:rPr>
                        <a:t>3</a:t>
                      </a:r>
                      <a:r>
                        <a:rPr lang="en-US" sz="1400" u="none" strike="noStrike" dirty="0">
                          <a:effectLst/>
                        </a:rPr>
                        <a:t>/s) per person</a:t>
                      </a:r>
                      <a:endParaRPr lang="en-US" sz="1400" b="0" i="0" u="none" strike="noStrike" dirty="0">
                        <a:solidFill>
                          <a:srgbClr val="000000"/>
                        </a:solidFill>
                        <a:effectLst/>
                        <a:latin typeface="Times New Roman" panose="02020603050405020304" pitchFamily="18" charset="0"/>
                      </a:endParaRPr>
                    </a:p>
                  </a:txBody>
                  <a:tcPr marR="7620" marT="7620" marB="0"/>
                </a:tc>
                <a:extLst>
                  <a:ext uri="{0D108BD9-81ED-4DB2-BD59-A6C34878D82A}">
                    <a16:rowId xmlns:a16="http://schemas.microsoft.com/office/drawing/2014/main" val="914803631"/>
                  </a:ext>
                </a:extLst>
              </a:tr>
              <a:tr h="1218012">
                <a:tc>
                  <a:txBody>
                    <a:bodyPr/>
                    <a:lstStyle/>
                    <a:p>
                      <a:pPr marL="0" indent="0" algn="l" fontAlgn="ctr">
                        <a:spcAft>
                          <a:spcPts val="300"/>
                        </a:spcAft>
                        <a:buFont typeface="Arial" panose="020B0604020202020204" pitchFamily="34" charset="0"/>
                        <a:buNone/>
                      </a:pPr>
                      <a:r>
                        <a:rPr lang="en-US" sz="1400" u="none" strike="noStrike" dirty="0">
                          <a:effectLst/>
                        </a:rPr>
                        <a:t>Operated whenever machinery room is occupied</a:t>
                      </a:r>
                      <a:endParaRPr lang="en-US" sz="1400" b="0" i="0" u="none" strike="noStrike" dirty="0">
                        <a:solidFill>
                          <a:srgbClr val="000000"/>
                        </a:solidFill>
                        <a:effectLst/>
                        <a:latin typeface="Arial Black" panose="020B0A04020102020204" pitchFamily="34" charset="0"/>
                      </a:endParaRPr>
                    </a:p>
                  </a:txBody>
                  <a:tcPr marR="7620" marT="7620" marB="0" anchor="ctr"/>
                </a:tc>
                <a:tc>
                  <a:txBody>
                    <a:bodyPr/>
                    <a:lstStyle/>
                    <a:p>
                      <a:pPr marL="0" indent="0" algn="l" fontAlgn="t">
                        <a:spcAft>
                          <a:spcPts val="300"/>
                        </a:spcAft>
                        <a:buFont typeface="Arial" panose="020B0604020202020204" pitchFamily="34" charset="0"/>
                        <a:buNone/>
                      </a:pPr>
                      <a:r>
                        <a:rPr lang="en-US" sz="1400" u="none" strike="noStrike" dirty="0">
                          <a:effectLst/>
                        </a:rPr>
                        <a:t>Intermittently, at the airflow rate required to not exceed the higher of:</a:t>
                      </a:r>
                    </a:p>
                    <a:p>
                      <a:pPr marL="285750" indent="-285750" algn="l" fontAlgn="t">
                        <a:spcAft>
                          <a:spcPts val="300"/>
                        </a:spcAft>
                        <a:buFont typeface="Arial" panose="020B0604020202020204" pitchFamily="34" charset="0"/>
                        <a:buChar char="•"/>
                      </a:pPr>
                      <a:r>
                        <a:rPr lang="en-US" sz="1400" u="none" strike="noStrike" dirty="0">
                          <a:effectLst/>
                        </a:rPr>
                        <a:t>machinery room temperature 18°F (10°C) above the inlet air temperature, OR</a:t>
                      </a:r>
                    </a:p>
                    <a:p>
                      <a:pPr marL="285750" indent="-285750" algn="l" fontAlgn="t">
                        <a:spcAft>
                          <a:spcPts val="300"/>
                        </a:spcAft>
                        <a:buFont typeface="Arial" panose="020B0604020202020204" pitchFamily="34" charset="0"/>
                        <a:buChar char="•"/>
                      </a:pPr>
                      <a:r>
                        <a:rPr lang="en-US" sz="1400" u="none" strike="noStrike" dirty="0">
                          <a:effectLst/>
                        </a:rPr>
                        <a:t>machinery room temperature exceeding 122°F (50°C)</a:t>
                      </a:r>
                      <a:endParaRPr lang="en-US" sz="1400" b="0" i="0" u="none" strike="noStrike" dirty="0">
                        <a:solidFill>
                          <a:srgbClr val="000000"/>
                        </a:solidFill>
                        <a:effectLst/>
                        <a:latin typeface="Times New Roman" panose="02020603050405020304" pitchFamily="18" charset="0"/>
                      </a:endParaRPr>
                    </a:p>
                  </a:txBody>
                  <a:tcPr marR="7620" marT="7620" marB="0"/>
                </a:tc>
                <a:extLst>
                  <a:ext uri="{0D108BD9-81ED-4DB2-BD59-A6C34878D82A}">
                    <a16:rowId xmlns:a16="http://schemas.microsoft.com/office/drawing/2014/main" val="193438869"/>
                  </a:ext>
                </a:extLst>
              </a:tr>
              <a:tr h="1218012">
                <a:tc>
                  <a:txBody>
                    <a:bodyPr/>
                    <a:lstStyle/>
                    <a:p>
                      <a:pPr marL="0" marR="0" lvl="0" indent="0" algn="l" defTabSz="914400" rtl="0" eaLnBrk="1" fontAlgn="t" latinLnBrk="0" hangingPunct="1">
                        <a:lnSpc>
                          <a:spcPct val="100000"/>
                        </a:lnSpc>
                        <a:spcBef>
                          <a:spcPts val="0"/>
                        </a:spcBef>
                        <a:spcAft>
                          <a:spcPts val="300"/>
                        </a:spcAft>
                        <a:buClrTx/>
                        <a:buSzTx/>
                        <a:buFont typeface="Arial" panose="020B0604020202020204" pitchFamily="34" charset="0"/>
                        <a:buNone/>
                        <a:tabLst/>
                        <a:defRPr/>
                      </a:pPr>
                      <a:r>
                        <a:rPr lang="en-US" sz="1400" u="none" strike="noStrike" dirty="0">
                          <a:effectLst/>
                        </a:rPr>
                        <a:t>Ventilation during leak event (setpoint ≤ OEL) </a:t>
                      </a:r>
                    </a:p>
                  </a:txBody>
                  <a:tcPr marR="7620" marT="7620" marB="0" anchor="ctr"/>
                </a:tc>
                <a:tc>
                  <a:txBody>
                    <a:bodyPr/>
                    <a:lstStyle/>
                    <a:p>
                      <a:pPr marL="285750" marR="0" lvl="0" indent="-285750" algn="l" defTabSz="914400" rtl="0" eaLnBrk="1" fontAlgn="t" latinLnBrk="0" hangingPunct="1">
                        <a:lnSpc>
                          <a:spcPct val="100000"/>
                        </a:lnSpc>
                        <a:spcBef>
                          <a:spcPts val="0"/>
                        </a:spcBef>
                        <a:spcAft>
                          <a:spcPts val="300"/>
                        </a:spcAft>
                        <a:buClrTx/>
                        <a:buSzTx/>
                        <a:buFont typeface="Arial" panose="020B0604020202020204" pitchFamily="34" charset="0"/>
                        <a:buChar char="•"/>
                        <a:tabLst/>
                        <a:defRPr/>
                      </a:pPr>
                      <a:endParaRPr lang="en-US" sz="1400" u="none" strike="noStrike" dirty="0">
                        <a:effectLst/>
                      </a:endParaRPr>
                    </a:p>
                    <a:p>
                      <a:pPr marL="285750" marR="0" lvl="0" indent="-285750" algn="l" defTabSz="914400" rtl="0" eaLnBrk="1" fontAlgn="t" latinLnBrk="0" hangingPunct="1">
                        <a:lnSpc>
                          <a:spcPct val="100000"/>
                        </a:lnSpc>
                        <a:spcBef>
                          <a:spcPts val="0"/>
                        </a:spcBef>
                        <a:spcAft>
                          <a:spcPts val="300"/>
                        </a:spcAft>
                        <a:buClrTx/>
                        <a:buSzTx/>
                        <a:buFont typeface="Arial" panose="020B0604020202020204" pitchFamily="34" charset="0"/>
                        <a:buChar char="•"/>
                        <a:tabLst/>
                        <a:defRPr/>
                      </a:pPr>
                      <a:r>
                        <a:rPr lang="en-US" sz="1400" u="none" strike="noStrike" dirty="0">
                          <a:effectLst/>
                        </a:rPr>
                        <a:t>CFM = </a:t>
                      </a:r>
                      <a:r>
                        <a:rPr lang="en-US" sz="1400" u="none" strike="noStrike" kern="1200" dirty="0">
                          <a:solidFill>
                            <a:schemeClr val="dk1"/>
                          </a:solidFill>
                          <a:effectLst/>
                          <a:latin typeface="+mn-lt"/>
                          <a:ea typeface="+mn-ea"/>
                          <a:cs typeface="+mn-cs"/>
                        </a:rPr>
                        <a:t>100 × G</a:t>
                      </a:r>
                      <a:r>
                        <a:rPr lang="en-US" sz="1400" u="none" strike="noStrike" kern="1200" baseline="30000" dirty="0">
                          <a:solidFill>
                            <a:schemeClr val="dk1"/>
                          </a:solidFill>
                          <a:effectLst/>
                          <a:latin typeface="+mn-lt"/>
                          <a:ea typeface="+mn-ea"/>
                          <a:cs typeface="+mn-cs"/>
                        </a:rPr>
                        <a:t>0.5 </a:t>
                      </a:r>
                      <a:endParaRPr lang="en-US" sz="1400" b="0" i="0" u="none" strike="noStrike" dirty="0">
                        <a:solidFill>
                          <a:srgbClr val="000000"/>
                        </a:solidFill>
                        <a:effectLst/>
                        <a:latin typeface="Times New Roman" panose="02020603050405020304" pitchFamily="18" charset="0"/>
                      </a:endParaRPr>
                    </a:p>
                    <a:p>
                      <a:pPr marL="285750" marR="0" lvl="0" indent="-285750" algn="l" defTabSz="914400" rtl="0" eaLnBrk="1" fontAlgn="t" latinLnBrk="0" hangingPunct="1">
                        <a:lnSpc>
                          <a:spcPct val="100000"/>
                        </a:lnSpc>
                        <a:spcBef>
                          <a:spcPts val="0"/>
                        </a:spcBef>
                        <a:spcAft>
                          <a:spcPts val="300"/>
                        </a:spcAft>
                        <a:buClrTx/>
                        <a:buSzTx/>
                        <a:buFont typeface="Arial" panose="020B0604020202020204" pitchFamily="34" charset="0"/>
                        <a:buChar char="•"/>
                        <a:tabLst/>
                        <a:defRPr/>
                      </a:pPr>
                      <a:r>
                        <a:rPr lang="en-US" sz="1400" u="none" strike="noStrike" dirty="0">
                          <a:effectLst/>
                        </a:rPr>
                        <a:t>G = largest circuit ref. charge (</a:t>
                      </a:r>
                      <a:r>
                        <a:rPr lang="en-US" sz="1400" u="none" strike="noStrike" dirty="0" err="1">
                          <a:effectLst/>
                        </a:rPr>
                        <a:t>lbs</a:t>
                      </a:r>
                      <a:r>
                        <a:rPr lang="en-US" sz="1400" u="none" strike="noStrike" dirty="0">
                          <a:effectLst/>
                        </a:rPr>
                        <a:t>)</a:t>
                      </a:r>
                      <a:endParaRPr lang="en-US" sz="1400" b="0" i="0" u="none" strike="noStrike" dirty="0">
                        <a:solidFill>
                          <a:srgbClr val="000000"/>
                        </a:solidFill>
                        <a:effectLst/>
                        <a:latin typeface="Times New Roman" panose="02020603050405020304" pitchFamily="18" charset="0"/>
                      </a:endParaRPr>
                    </a:p>
                  </a:txBody>
                  <a:tcPr marR="7620" marT="7620" marB="0"/>
                </a:tc>
                <a:extLst>
                  <a:ext uri="{0D108BD9-81ED-4DB2-BD59-A6C34878D82A}">
                    <a16:rowId xmlns:a16="http://schemas.microsoft.com/office/drawing/2014/main" val="2738216924"/>
                  </a:ext>
                </a:extLst>
              </a:tr>
            </a:tbl>
          </a:graphicData>
        </a:graphic>
      </p:graphicFrame>
    </p:spTree>
    <p:extLst>
      <p:ext uri="{BB962C8B-B14F-4D97-AF65-F5344CB8AC3E}">
        <p14:creationId xmlns:p14="http://schemas.microsoft.com/office/powerpoint/2010/main" val="16009299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AB06-AE49-E8B0-DE6B-4BFD79CE73F9}"/>
              </a:ext>
            </a:extLst>
          </p:cNvPr>
          <p:cNvSpPr>
            <a:spLocks noGrp="1"/>
          </p:cNvSpPr>
          <p:nvPr>
            <p:ph type="title"/>
          </p:nvPr>
        </p:nvSpPr>
        <p:spPr/>
        <p:txBody>
          <a:bodyPr/>
          <a:lstStyle/>
          <a:p>
            <a:r>
              <a:rPr lang="en-US" dirty="0"/>
              <a:t>Machinery Room Ventilation Rates – A2L &amp; B2L</a:t>
            </a:r>
          </a:p>
        </p:txBody>
      </p:sp>
      <p:sp>
        <p:nvSpPr>
          <p:cNvPr id="6" name="Content Placeholder 5">
            <a:extLst>
              <a:ext uri="{FF2B5EF4-FFF2-40B4-BE49-F238E27FC236}">
                <a16:creationId xmlns:a16="http://schemas.microsoft.com/office/drawing/2014/main" id="{E5F0D8DC-654E-72CC-BE70-A0BBEE4AA22A}"/>
              </a:ext>
            </a:extLst>
          </p:cNvPr>
          <p:cNvSpPr>
            <a:spLocks noGrp="1"/>
          </p:cNvSpPr>
          <p:nvPr>
            <p:ph sz="quarter" idx="10"/>
          </p:nvPr>
        </p:nvSpPr>
        <p:spPr>
          <a:xfrm>
            <a:off x="325125" y="2162254"/>
            <a:ext cx="8699488" cy="314349"/>
          </a:xfrm>
        </p:spPr>
        <p:txBody>
          <a:bodyPr/>
          <a:lstStyle/>
          <a:p>
            <a:r>
              <a:rPr lang="en-US" dirty="0"/>
              <a:t>Level 1: Occupied or Trouble</a:t>
            </a:r>
          </a:p>
        </p:txBody>
      </p:sp>
      <p:graphicFrame>
        <p:nvGraphicFramePr>
          <p:cNvPr id="12" name="Table 12">
            <a:extLst>
              <a:ext uri="{FF2B5EF4-FFF2-40B4-BE49-F238E27FC236}">
                <a16:creationId xmlns:a16="http://schemas.microsoft.com/office/drawing/2014/main" id="{DC6D40D7-1982-8B76-AE6C-087454B405E4}"/>
              </a:ext>
            </a:extLst>
          </p:cNvPr>
          <p:cNvGraphicFramePr>
            <a:graphicFrameLocks noGrp="1"/>
          </p:cNvGraphicFramePr>
          <p:nvPr>
            <p:extLst>
              <p:ext uri="{D42A27DB-BD31-4B8C-83A1-F6EECF244321}">
                <p14:modId xmlns:p14="http://schemas.microsoft.com/office/powerpoint/2010/main" val="1855358781"/>
              </p:ext>
            </p:extLst>
          </p:nvPr>
        </p:nvGraphicFramePr>
        <p:xfrm>
          <a:off x="325125" y="2476604"/>
          <a:ext cx="8493750" cy="2388371"/>
        </p:xfrm>
        <a:graphic>
          <a:graphicData uri="http://schemas.openxmlformats.org/drawingml/2006/table">
            <a:tbl>
              <a:tblPr firstRow="1" bandRow="1">
                <a:tableStyleId>{5C22544A-7EE6-4342-B048-85BDC9FD1C3A}</a:tableStyleId>
              </a:tblPr>
              <a:tblGrid>
                <a:gridCol w="4246875">
                  <a:extLst>
                    <a:ext uri="{9D8B030D-6E8A-4147-A177-3AD203B41FA5}">
                      <a16:colId xmlns:a16="http://schemas.microsoft.com/office/drawing/2014/main" val="1908403174"/>
                    </a:ext>
                  </a:extLst>
                </a:gridCol>
                <a:gridCol w="4246875">
                  <a:extLst>
                    <a:ext uri="{9D8B030D-6E8A-4147-A177-3AD203B41FA5}">
                      <a16:colId xmlns:a16="http://schemas.microsoft.com/office/drawing/2014/main" val="1645518827"/>
                    </a:ext>
                  </a:extLst>
                </a:gridCol>
              </a:tblGrid>
              <a:tr h="242896">
                <a:tc>
                  <a:txBody>
                    <a:bodyPr/>
                    <a:lstStyle/>
                    <a:p>
                      <a:pPr algn="ctr" fontAlgn="t"/>
                      <a:r>
                        <a:rPr lang="en-US" sz="1200" u="none" strike="noStrike" dirty="0">
                          <a:effectLst/>
                        </a:rPr>
                        <a:t>Status</a:t>
                      </a:r>
                      <a:endParaRPr lang="en-US" sz="1200" b="1" i="0" u="none" strike="noStrike" dirty="0">
                        <a:solidFill>
                          <a:srgbClr val="000000"/>
                        </a:solidFill>
                        <a:effectLst/>
                        <a:latin typeface="Arial" panose="020B0604020202020204" pitchFamily="34" charset="0"/>
                      </a:endParaRPr>
                    </a:p>
                  </a:txBody>
                  <a:tcPr marL="7620" marR="7620" marT="7620" marB="0"/>
                </a:tc>
                <a:tc>
                  <a:txBody>
                    <a:bodyPr/>
                    <a:lstStyle/>
                    <a:p>
                      <a:pPr algn="l" fontAlgn="t"/>
                      <a:r>
                        <a:rPr lang="en-US" sz="1200" u="none" strike="noStrike" dirty="0">
                          <a:effectLst/>
                        </a:rPr>
                        <a:t>Level 1 Ventilation Rate</a:t>
                      </a:r>
                      <a:endParaRPr lang="en-US" sz="1200" b="1" i="0" u="none" strike="noStrike" dirty="0">
                        <a:solidFill>
                          <a:srgbClr val="000000"/>
                        </a:solidFill>
                        <a:effectLst/>
                        <a:latin typeface="Arial" panose="020B0604020202020204" pitchFamily="34" charset="0"/>
                      </a:endParaRPr>
                    </a:p>
                  </a:txBody>
                  <a:tcPr marL="914400" marR="7620" marT="7620" marB="0"/>
                </a:tc>
                <a:extLst>
                  <a:ext uri="{0D108BD9-81ED-4DB2-BD59-A6C34878D82A}">
                    <a16:rowId xmlns:a16="http://schemas.microsoft.com/office/drawing/2014/main" val="2022558517"/>
                  </a:ext>
                </a:extLst>
              </a:tr>
              <a:tr h="940231">
                <a:tc>
                  <a:txBody>
                    <a:bodyPr/>
                    <a:lstStyle/>
                    <a:p>
                      <a:pPr marL="0" indent="0" algn="l" fontAlgn="t">
                        <a:spcAft>
                          <a:spcPts val="300"/>
                        </a:spcAft>
                        <a:buFont typeface="Arial" panose="020B0604020202020204" pitchFamily="34" charset="0"/>
                        <a:buNone/>
                      </a:pPr>
                      <a:r>
                        <a:rPr lang="en-US" sz="1200" u="none" strike="noStrike" dirty="0">
                          <a:effectLst/>
                        </a:rPr>
                        <a:t>Operated whenever machinery room is occupied,</a:t>
                      </a:r>
                    </a:p>
                    <a:p>
                      <a:pPr marL="0" indent="0" algn="l" fontAlgn="t">
                        <a:spcAft>
                          <a:spcPts val="300"/>
                        </a:spcAft>
                        <a:buFont typeface="Arial" panose="020B0604020202020204" pitchFamily="34" charset="0"/>
                        <a:buNone/>
                      </a:pPr>
                      <a:r>
                        <a:rPr lang="en-US" sz="1200" u="none" strike="noStrike" dirty="0">
                          <a:effectLst/>
                        </a:rPr>
                        <a:t> AND</a:t>
                      </a:r>
                    </a:p>
                    <a:p>
                      <a:pPr marL="0" indent="0" algn="l" fontAlgn="t">
                        <a:spcAft>
                          <a:spcPts val="300"/>
                        </a:spcAft>
                        <a:buFont typeface="Arial" panose="020B0604020202020204" pitchFamily="34" charset="0"/>
                        <a:buNone/>
                      </a:pPr>
                      <a:r>
                        <a:rPr lang="en-US" sz="1200" u="none" strike="noStrike" dirty="0">
                          <a:effectLst/>
                        </a:rPr>
                        <a:t>Operated if refrigerant detector indicates refrigerant concentration exceeds the “trouble alarm” setpoint (must be set ≤ OEL) </a:t>
                      </a:r>
                      <a:endParaRPr lang="en-US" sz="1200" b="0" i="0" u="none" strike="noStrike" dirty="0">
                        <a:solidFill>
                          <a:srgbClr val="000000"/>
                        </a:solidFill>
                        <a:effectLst/>
                        <a:latin typeface="Times New Roman" panose="02020603050405020304" pitchFamily="18" charset="0"/>
                      </a:endParaRPr>
                    </a:p>
                  </a:txBody>
                  <a:tcPr marR="7620" marT="7620" marB="0"/>
                </a:tc>
                <a:tc>
                  <a:txBody>
                    <a:bodyPr/>
                    <a:lstStyle/>
                    <a:p>
                      <a:pPr marL="0" indent="0" algn="l" fontAlgn="t">
                        <a:spcAft>
                          <a:spcPts val="300"/>
                        </a:spcAft>
                        <a:buFont typeface="Arial" panose="020B0604020202020204" pitchFamily="34" charset="0"/>
                        <a:buNone/>
                      </a:pPr>
                      <a:r>
                        <a:rPr lang="en-US" sz="1200" u="none" strike="noStrike" dirty="0">
                          <a:effectLst/>
                        </a:rPr>
                        <a:t>Continuously, at the higher of the following airflow rates:</a:t>
                      </a:r>
                    </a:p>
                    <a:p>
                      <a:pPr marL="285750" indent="-285750" algn="l" fontAlgn="t">
                        <a:spcAft>
                          <a:spcPts val="300"/>
                        </a:spcAft>
                        <a:buFont typeface="Arial" panose="020B0604020202020204" pitchFamily="34" charset="0"/>
                        <a:buChar char="•"/>
                      </a:pPr>
                      <a:r>
                        <a:rPr lang="en-US" sz="1200" u="none" strike="noStrike" dirty="0">
                          <a:effectLst/>
                        </a:rPr>
                        <a:t>0.5 cfm/ft</a:t>
                      </a:r>
                      <a:r>
                        <a:rPr lang="en-US" sz="1200" u="none" strike="noStrike" baseline="30000" dirty="0">
                          <a:effectLst/>
                        </a:rPr>
                        <a:t>2 </a:t>
                      </a:r>
                      <a:r>
                        <a:rPr lang="en-US" sz="1200" u="none" strike="noStrike" dirty="0">
                          <a:effectLst/>
                        </a:rPr>
                        <a:t>(0.00254 m</a:t>
                      </a:r>
                      <a:r>
                        <a:rPr lang="en-US" sz="1200" u="none" strike="noStrike" baseline="30000" dirty="0">
                          <a:effectLst/>
                        </a:rPr>
                        <a:t>3</a:t>
                      </a:r>
                      <a:r>
                        <a:rPr lang="en-US" sz="1200" u="none" strike="noStrike" dirty="0">
                          <a:effectLst/>
                        </a:rPr>
                        <a:t>/s per m</a:t>
                      </a:r>
                      <a:r>
                        <a:rPr lang="en-US" sz="1200" u="none" strike="noStrike" baseline="30000" dirty="0">
                          <a:effectLst/>
                        </a:rPr>
                        <a:t>2</a:t>
                      </a:r>
                      <a:r>
                        <a:rPr lang="en-US" sz="1200" u="none" strike="noStrike" dirty="0">
                          <a:effectLst/>
                        </a:rPr>
                        <a:t>) of machinery room floor area, OR</a:t>
                      </a:r>
                    </a:p>
                    <a:p>
                      <a:pPr marL="285750" indent="-285750" algn="l" fontAlgn="t">
                        <a:spcAft>
                          <a:spcPts val="300"/>
                        </a:spcAft>
                        <a:buFont typeface="Arial" panose="020B0604020202020204" pitchFamily="34" charset="0"/>
                        <a:buChar char="•"/>
                      </a:pPr>
                      <a:r>
                        <a:rPr lang="en-US" sz="1200" u="none" strike="noStrike" dirty="0">
                          <a:effectLst/>
                        </a:rPr>
                        <a:t>20 cfm (0.00944 m</a:t>
                      </a:r>
                      <a:r>
                        <a:rPr lang="en-US" sz="1200" u="none" strike="noStrike" baseline="30000" dirty="0">
                          <a:effectLst/>
                        </a:rPr>
                        <a:t>3</a:t>
                      </a:r>
                      <a:r>
                        <a:rPr lang="en-US" sz="1200" u="none" strike="noStrike" dirty="0">
                          <a:effectLst/>
                        </a:rPr>
                        <a:t>/s) per person</a:t>
                      </a:r>
                      <a:endParaRPr lang="en-US" sz="1200" b="0" i="0" u="none" strike="noStrike" dirty="0">
                        <a:solidFill>
                          <a:srgbClr val="000000"/>
                        </a:solidFill>
                        <a:effectLst/>
                        <a:latin typeface="Times New Roman" panose="02020603050405020304" pitchFamily="18" charset="0"/>
                      </a:endParaRPr>
                    </a:p>
                  </a:txBody>
                  <a:tcPr marR="7620" marT="7620" marB="0"/>
                </a:tc>
                <a:extLst>
                  <a:ext uri="{0D108BD9-81ED-4DB2-BD59-A6C34878D82A}">
                    <a16:rowId xmlns:a16="http://schemas.microsoft.com/office/drawing/2014/main" val="914803631"/>
                  </a:ext>
                </a:extLst>
              </a:tr>
              <a:tr h="1147255">
                <a:tc>
                  <a:txBody>
                    <a:bodyPr/>
                    <a:lstStyle/>
                    <a:p>
                      <a:pPr marL="0" indent="0" algn="l" fontAlgn="ctr">
                        <a:spcAft>
                          <a:spcPts val="300"/>
                        </a:spcAft>
                        <a:buFont typeface="Arial" panose="020B0604020202020204" pitchFamily="34" charset="0"/>
                        <a:buNone/>
                      </a:pPr>
                      <a:r>
                        <a:rPr lang="en-US" sz="1200" u="none" strike="noStrike" dirty="0">
                          <a:effectLst/>
                        </a:rPr>
                        <a:t>Whenever machinery room is occupied</a:t>
                      </a:r>
                      <a:endParaRPr lang="en-US" sz="1200" b="0" i="0" u="none" strike="noStrike" dirty="0">
                        <a:solidFill>
                          <a:srgbClr val="000000"/>
                        </a:solidFill>
                        <a:effectLst/>
                        <a:latin typeface="Arial Black" panose="020B0A04020102020204" pitchFamily="34" charset="0"/>
                      </a:endParaRPr>
                    </a:p>
                  </a:txBody>
                  <a:tcPr marR="7620" marT="7620" marB="0" anchor="ctr"/>
                </a:tc>
                <a:tc>
                  <a:txBody>
                    <a:bodyPr/>
                    <a:lstStyle/>
                    <a:p>
                      <a:pPr marL="0" indent="0" algn="l" fontAlgn="t">
                        <a:spcAft>
                          <a:spcPts val="300"/>
                        </a:spcAft>
                        <a:buFont typeface="Arial" panose="020B0604020202020204" pitchFamily="34" charset="0"/>
                        <a:buNone/>
                      </a:pPr>
                      <a:r>
                        <a:rPr lang="en-US" sz="1200" u="none" strike="noStrike" dirty="0">
                          <a:effectLst/>
                        </a:rPr>
                        <a:t>Intermittently, at the airflow rate required to not exceed the higher of:</a:t>
                      </a:r>
                    </a:p>
                    <a:p>
                      <a:pPr marL="285750" indent="-285750" algn="l" fontAlgn="t">
                        <a:spcAft>
                          <a:spcPts val="300"/>
                        </a:spcAft>
                        <a:buFont typeface="Arial" panose="020B0604020202020204" pitchFamily="34" charset="0"/>
                        <a:buChar char="•"/>
                      </a:pPr>
                      <a:r>
                        <a:rPr lang="en-US" sz="1200" u="none" strike="noStrike" dirty="0">
                          <a:effectLst/>
                        </a:rPr>
                        <a:t>machinery room temperature 18°F (10°C) above the inlet air temperature, OR</a:t>
                      </a:r>
                    </a:p>
                    <a:p>
                      <a:pPr marL="285750" indent="-285750" algn="l" fontAlgn="t">
                        <a:spcAft>
                          <a:spcPts val="300"/>
                        </a:spcAft>
                        <a:buFont typeface="Arial" panose="020B0604020202020204" pitchFamily="34" charset="0"/>
                        <a:buChar char="•"/>
                      </a:pPr>
                      <a:r>
                        <a:rPr lang="en-US" sz="1200" u="none" strike="noStrike" dirty="0">
                          <a:effectLst/>
                        </a:rPr>
                        <a:t>machinery room temperature exceeding 122°F (50°C)</a:t>
                      </a:r>
                      <a:endParaRPr lang="en-US" sz="1200" b="0" i="0" u="none" strike="noStrike" dirty="0">
                        <a:solidFill>
                          <a:srgbClr val="000000"/>
                        </a:solidFill>
                        <a:effectLst/>
                        <a:latin typeface="Times New Roman" panose="02020603050405020304" pitchFamily="18" charset="0"/>
                      </a:endParaRPr>
                    </a:p>
                  </a:txBody>
                  <a:tcPr marR="7620" marT="7620" marB="0"/>
                </a:tc>
                <a:extLst>
                  <a:ext uri="{0D108BD9-81ED-4DB2-BD59-A6C34878D82A}">
                    <a16:rowId xmlns:a16="http://schemas.microsoft.com/office/drawing/2014/main" val="193438869"/>
                  </a:ext>
                </a:extLst>
              </a:tr>
            </a:tbl>
          </a:graphicData>
        </a:graphic>
      </p:graphicFrame>
      <p:graphicFrame>
        <p:nvGraphicFramePr>
          <p:cNvPr id="3" name="Table 3">
            <a:extLst>
              <a:ext uri="{FF2B5EF4-FFF2-40B4-BE49-F238E27FC236}">
                <a16:creationId xmlns:a16="http://schemas.microsoft.com/office/drawing/2014/main" id="{FA294189-7A33-431E-3670-59E8E23AB7ED}"/>
              </a:ext>
            </a:extLst>
          </p:cNvPr>
          <p:cNvGraphicFramePr>
            <a:graphicFrameLocks noGrp="1"/>
          </p:cNvGraphicFramePr>
          <p:nvPr>
            <p:extLst>
              <p:ext uri="{D42A27DB-BD31-4B8C-83A1-F6EECF244321}">
                <p14:modId xmlns:p14="http://schemas.microsoft.com/office/powerpoint/2010/main" val="4262204895"/>
              </p:ext>
            </p:extLst>
          </p:nvPr>
        </p:nvGraphicFramePr>
        <p:xfrm>
          <a:off x="325123" y="946920"/>
          <a:ext cx="8493750" cy="1115392"/>
        </p:xfrm>
        <a:graphic>
          <a:graphicData uri="http://schemas.openxmlformats.org/drawingml/2006/table">
            <a:tbl>
              <a:tblPr firstRow="1" bandRow="1">
                <a:tableStyleId>{5C22544A-7EE6-4342-B048-85BDC9FD1C3A}</a:tableStyleId>
              </a:tblPr>
              <a:tblGrid>
                <a:gridCol w="1415625">
                  <a:extLst>
                    <a:ext uri="{9D8B030D-6E8A-4147-A177-3AD203B41FA5}">
                      <a16:colId xmlns:a16="http://schemas.microsoft.com/office/drawing/2014/main" val="471030701"/>
                    </a:ext>
                  </a:extLst>
                </a:gridCol>
                <a:gridCol w="1415625">
                  <a:extLst>
                    <a:ext uri="{9D8B030D-6E8A-4147-A177-3AD203B41FA5}">
                      <a16:colId xmlns:a16="http://schemas.microsoft.com/office/drawing/2014/main" val="367280379"/>
                    </a:ext>
                  </a:extLst>
                </a:gridCol>
                <a:gridCol w="1415625">
                  <a:extLst>
                    <a:ext uri="{9D8B030D-6E8A-4147-A177-3AD203B41FA5}">
                      <a16:colId xmlns:a16="http://schemas.microsoft.com/office/drawing/2014/main" val="2371289009"/>
                    </a:ext>
                  </a:extLst>
                </a:gridCol>
                <a:gridCol w="1415625">
                  <a:extLst>
                    <a:ext uri="{9D8B030D-6E8A-4147-A177-3AD203B41FA5}">
                      <a16:colId xmlns:a16="http://schemas.microsoft.com/office/drawing/2014/main" val="2094269651"/>
                    </a:ext>
                  </a:extLst>
                </a:gridCol>
                <a:gridCol w="1415625">
                  <a:extLst>
                    <a:ext uri="{9D8B030D-6E8A-4147-A177-3AD203B41FA5}">
                      <a16:colId xmlns:a16="http://schemas.microsoft.com/office/drawing/2014/main" val="165429686"/>
                    </a:ext>
                  </a:extLst>
                </a:gridCol>
                <a:gridCol w="1415625">
                  <a:extLst>
                    <a:ext uri="{9D8B030D-6E8A-4147-A177-3AD203B41FA5}">
                      <a16:colId xmlns:a16="http://schemas.microsoft.com/office/drawing/2014/main" val="2288524322"/>
                    </a:ext>
                  </a:extLst>
                </a:gridCol>
              </a:tblGrid>
              <a:tr h="405734">
                <a:tc>
                  <a:txBody>
                    <a:bodyPr/>
                    <a:lstStyle/>
                    <a:p>
                      <a:pPr algn="ctr"/>
                      <a:r>
                        <a:rPr lang="en-US" sz="1200" dirty="0"/>
                        <a:t>Limit Value</a:t>
                      </a:r>
                    </a:p>
                  </a:txBody>
                  <a:tcPr/>
                </a:tc>
                <a:tc>
                  <a:txBody>
                    <a:bodyPr/>
                    <a:lstStyle/>
                    <a:p>
                      <a:pPr algn="ctr"/>
                      <a:r>
                        <a:rPr lang="en-US" sz="1200" dirty="0"/>
                        <a:t>Response Time (s)</a:t>
                      </a:r>
                    </a:p>
                  </a:txBody>
                  <a:tcPr/>
                </a:tc>
                <a:tc>
                  <a:txBody>
                    <a:bodyPr/>
                    <a:lstStyle/>
                    <a:p>
                      <a:pPr algn="ctr"/>
                      <a:r>
                        <a:rPr lang="en-US" sz="1200" dirty="0"/>
                        <a:t>Alarm Type</a:t>
                      </a:r>
                    </a:p>
                  </a:txBody>
                  <a:tcPr/>
                </a:tc>
                <a:tc>
                  <a:txBody>
                    <a:bodyPr/>
                    <a:lstStyle/>
                    <a:p>
                      <a:pPr algn="ctr"/>
                      <a:r>
                        <a:rPr lang="en-US" sz="1200" dirty="0"/>
                        <a:t>Alarm</a:t>
                      </a:r>
                    </a:p>
                    <a:p>
                      <a:pPr algn="ctr"/>
                      <a:r>
                        <a:rPr lang="en-US" sz="1200" dirty="0"/>
                        <a:t>Reset Type</a:t>
                      </a:r>
                    </a:p>
                  </a:txBody>
                  <a:tcPr/>
                </a:tc>
                <a:tc>
                  <a:txBody>
                    <a:bodyPr/>
                    <a:lstStyle/>
                    <a:p>
                      <a:pPr algn="ctr"/>
                      <a:r>
                        <a:rPr lang="en-US" sz="1200" dirty="0"/>
                        <a:t>Ventilation Level</a:t>
                      </a:r>
                    </a:p>
                  </a:txBody>
                  <a:tcPr/>
                </a:tc>
                <a:tc>
                  <a:txBody>
                    <a:bodyPr/>
                    <a:lstStyle/>
                    <a:p>
                      <a:pPr algn="ctr"/>
                      <a:r>
                        <a:rPr lang="en-US" sz="1200" dirty="0"/>
                        <a:t>Ventilation</a:t>
                      </a:r>
                    </a:p>
                    <a:p>
                      <a:pPr algn="ctr"/>
                      <a:r>
                        <a:rPr lang="en-US" sz="1200" dirty="0"/>
                        <a:t>Reset Type</a:t>
                      </a:r>
                    </a:p>
                  </a:txBody>
                  <a:tcPr/>
                </a:tc>
                <a:extLst>
                  <a:ext uri="{0D108BD9-81ED-4DB2-BD59-A6C34878D82A}">
                    <a16:rowId xmlns:a16="http://schemas.microsoft.com/office/drawing/2014/main" val="1590010885"/>
                  </a:ext>
                </a:extLst>
              </a:tr>
              <a:tr h="329096">
                <a:tc>
                  <a:txBody>
                    <a:bodyPr/>
                    <a:lstStyle/>
                    <a:p>
                      <a:r>
                        <a:rPr lang="en-US" sz="1200" dirty="0"/>
                        <a:t>Set point </a:t>
                      </a:r>
                      <a:r>
                        <a:rPr lang="en-US" sz="1200" u="none" strike="noStrike" dirty="0">
                          <a:effectLst/>
                        </a:rPr>
                        <a:t>≤ </a:t>
                      </a:r>
                      <a:r>
                        <a:rPr lang="en-US" sz="1200" dirty="0"/>
                        <a:t>OEL</a:t>
                      </a:r>
                    </a:p>
                  </a:txBody>
                  <a:tcPr/>
                </a:tc>
                <a:tc>
                  <a:txBody>
                    <a:bodyPr/>
                    <a:lstStyle/>
                    <a:p>
                      <a:r>
                        <a:rPr lang="en-US" sz="1200" u="none" strike="noStrike" dirty="0">
                          <a:effectLst/>
                        </a:rPr>
                        <a:t>≤ 300</a:t>
                      </a:r>
                      <a:endParaRPr lang="en-US" sz="1200" dirty="0"/>
                    </a:p>
                  </a:txBody>
                  <a:tcPr/>
                </a:tc>
                <a:tc>
                  <a:txBody>
                    <a:bodyPr/>
                    <a:lstStyle/>
                    <a:p>
                      <a:r>
                        <a:rPr lang="en-US" sz="1200" dirty="0"/>
                        <a:t>Trouble</a:t>
                      </a:r>
                    </a:p>
                  </a:txBody>
                  <a:tcPr/>
                </a:tc>
                <a:tc>
                  <a:txBody>
                    <a:bodyPr/>
                    <a:lstStyle/>
                    <a:p>
                      <a:r>
                        <a:rPr lang="en-US" sz="1200" dirty="0"/>
                        <a:t>Automatic</a:t>
                      </a:r>
                    </a:p>
                  </a:txBody>
                  <a:tcPr/>
                </a:tc>
                <a:tc>
                  <a:txBody>
                    <a:bodyPr/>
                    <a:lstStyle/>
                    <a:p>
                      <a:r>
                        <a:rPr lang="en-US" sz="1200" dirty="0"/>
                        <a:t>Level 1</a:t>
                      </a:r>
                    </a:p>
                  </a:txBody>
                  <a:tcPr/>
                </a:tc>
                <a:tc>
                  <a:txBody>
                    <a:bodyPr/>
                    <a:lstStyle/>
                    <a:p>
                      <a:r>
                        <a:rPr lang="en-US" sz="1200" dirty="0"/>
                        <a:t>Automatic</a:t>
                      </a:r>
                    </a:p>
                  </a:txBody>
                  <a:tcPr/>
                </a:tc>
                <a:extLst>
                  <a:ext uri="{0D108BD9-81ED-4DB2-BD59-A6C34878D82A}">
                    <a16:rowId xmlns:a16="http://schemas.microsoft.com/office/drawing/2014/main" val="2667856686"/>
                  </a:ext>
                </a:extLst>
              </a:tr>
              <a:tr h="329096">
                <a:tc>
                  <a:txBody>
                    <a:bodyPr/>
                    <a:lstStyle/>
                    <a:p>
                      <a:r>
                        <a:rPr lang="en-US" sz="1200" u="none" strike="noStrike" dirty="0">
                          <a:effectLst/>
                        </a:rPr>
                        <a:t>Set point ≤  RCL</a:t>
                      </a:r>
                      <a:endParaRPr lang="en-US" sz="1200" dirty="0"/>
                    </a:p>
                  </a:txBody>
                  <a:tcPr/>
                </a:tc>
                <a:tc>
                  <a:txBody>
                    <a:bodyPr/>
                    <a:lstStyle/>
                    <a:p>
                      <a:r>
                        <a:rPr lang="en-US" sz="1200" u="none" strike="noStrike" dirty="0">
                          <a:effectLst/>
                        </a:rPr>
                        <a:t>≤ 15</a:t>
                      </a:r>
                      <a:endParaRPr lang="en-US" sz="1200" dirty="0"/>
                    </a:p>
                  </a:txBody>
                  <a:tcPr/>
                </a:tc>
                <a:tc>
                  <a:txBody>
                    <a:bodyPr/>
                    <a:lstStyle/>
                    <a:p>
                      <a:r>
                        <a:rPr lang="en-US" sz="1200" dirty="0"/>
                        <a:t>Emergency</a:t>
                      </a:r>
                    </a:p>
                  </a:txBody>
                  <a:tcPr/>
                </a:tc>
                <a:tc>
                  <a:txBody>
                    <a:bodyPr/>
                    <a:lstStyle/>
                    <a:p>
                      <a:r>
                        <a:rPr lang="en-US" sz="1200" dirty="0"/>
                        <a:t>Manual</a:t>
                      </a:r>
                    </a:p>
                  </a:txBody>
                  <a:tcPr/>
                </a:tc>
                <a:tc>
                  <a:txBody>
                    <a:bodyPr/>
                    <a:lstStyle/>
                    <a:p>
                      <a:r>
                        <a:rPr lang="en-US" sz="1200" dirty="0"/>
                        <a:t>Level 2</a:t>
                      </a:r>
                    </a:p>
                  </a:txBody>
                  <a:tcPr/>
                </a:tc>
                <a:tc>
                  <a:txBody>
                    <a:bodyPr/>
                    <a:lstStyle/>
                    <a:p>
                      <a:r>
                        <a:rPr lang="en-US" sz="1200" dirty="0"/>
                        <a:t>Manual</a:t>
                      </a:r>
                    </a:p>
                  </a:txBody>
                  <a:tcPr/>
                </a:tc>
                <a:extLst>
                  <a:ext uri="{0D108BD9-81ED-4DB2-BD59-A6C34878D82A}">
                    <a16:rowId xmlns:a16="http://schemas.microsoft.com/office/drawing/2014/main" val="2717968736"/>
                  </a:ext>
                </a:extLst>
              </a:tr>
            </a:tbl>
          </a:graphicData>
        </a:graphic>
      </p:graphicFrame>
      <p:sp>
        <p:nvSpPr>
          <p:cNvPr id="4" name="Content Placeholder 5">
            <a:extLst>
              <a:ext uri="{FF2B5EF4-FFF2-40B4-BE49-F238E27FC236}">
                <a16:creationId xmlns:a16="http://schemas.microsoft.com/office/drawing/2014/main" id="{634FD7E4-0294-69F4-3E9A-B7A61DE7F2CB}"/>
              </a:ext>
            </a:extLst>
          </p:cNvPr>
          <p:cNvSpPr txBox="1">
            <a:spLocks/>
          </p:cNvSpPr>
          <p:nvPr/>
        </p:nvSpPr>
        <p:spPr>
          <a:xfrm>
            <a:off x="325123" y="619923"/>
            <a:ext cx="8699488" cy="314349"/>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rgbClr val="555555"/>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rgbClr val="555555"/>
                </a:solidFill>
                <a:latin typeface="+mn-lt"/>
                <a:ea typeface="+mn-ea"/>
                <a:cs typeface="+mn-cs"/>
              </a:defRPr>
            </a:lvl3pPr>
            <a:lvl4pPr marL="0" indent="0" algn="l" defTabSz="914400" rtl="0" eaLnBrk="1" latinLnBrk="0" hangingPunct="1">
              <a:spcBef>
                <a:spcPts val="0"/>
              </a:spcBef>
              <a:spcAft>
                <a:spcPts val="1000"/>
              </a:spcAft>
              <a:buFontTx/>
              <a:buNone/>
              <a:defRPr sz="1400" kern="1200">
                <a:solidFill>
                  <a:srgbClr val="555555"/>
                </a:solidFill>
                <a:latin typeface="+mn-lt"/>
                <a:ea typeface="+mn-ea"/>
                <a:cs typeface="+mn-cs"/>
              </a:defRPr>
            </a:lvl4pPr>
            <a:lvl5pPr marL="1828800" indent="-1828800" algn="ctr" defTabSz="914400" rtl="0" eaLnBrk="1" latinLnBrk="0" hangingPunct="1">
              <a:spcBef>
                <a:spcPts val="0"/>
              </a:spcBef>
              <a:spcAft>
                <a:spcPts val="1000"/>
              </a:spcAft>
              <a:buFontTx/>
              <a:buNone/>
              <a:defRPr sz="14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Refrigerant Detector Set Points, Response Times, Alarms, and Ventilation Levels </a:t>
            </a:r>
          </a:p>
        </p:txBody>
      </p:sp>
    </p:spTree>
    <p:extLst>
      <p:ext uri="{BB962C8B-B14F-4D97-AF65-F5344CB8AC3E}">
        <p14:creationId xmlns:p14="http://schemas.microsoft.com/office/powerpoint/2010/main" val="39073198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AB06-AE49-E8B0-DE6B-4BFD79CE73F9}"/>
              </a:ext>
            </a:extLst>
          </p:cNvPr>
          <p:cNvSpPr>
            <a:spLocks noGrp="1"/>
          </p:cNvSpPr>
          <p:nvPr>
            <p:ph type="title"/>
          </p:nvPr>
        </p:nvSpPr>
        <p:spPr/>
        <p:txBody>
          <a:bodyPr/>
          <a:lstStyle/>
          <a:p>
            <a:r>
              <a:rPr lang="en-US" dirty="0"/>
              <a:t>Machinery Room Ventilation Rates</a:t>
            </a:r>
          </a:p>
        </p:txBody>
      </p:sp>
      <p:sp>
        <p:nvSpPr>
          <p:cNvPr id="6" name="Content Placeholder 5">
            <a:extLst>
              <a:ext uri="{FF2B5EF4-FFF2-40B4-BE49-F238E27FC236}">
                <a16:creationId xmlns:a16="http://schemas.microsoft.com/office/drawing/2014/main" id="{E5F0D8DC-654E-72CC-BE70-A0BBEE4AA22A}"/>
              </a:ext>
            </a:extLst>
          </p:cNvPr>
          <p:cNvSpPr>
            <a:spLocks noGrp="1"/>
          </p:cNvSpPr>
          <p:nvPr>
            <p:ph sz="quarter" idx="10"/>
          </p:nvPr>
        </p:nvSpPr>
        <p:spPr>
          <a:xfrm>
            <a:off x="221884" y="495099"/>
            <a:ext cx="8699488" cy="314349"/>
          </a:xfrm>
        </p:spPr>
        <p:txBody>
          <a:bodyPr/>
          <a:lstStyle/>
          <a:p>
            <a:r>
              <a:rPr lang="en-US" dirty="0"/>
              <a:t>Level 2: Emergency (For A2Ls)</a:t>
            </a:r>
          </a:p>
        </p:txBody>
      </p:sp>
      <p:graphicFrame>
        <p:nvGraphicFramePr>
          <p:cNvPr id="8" name="Table 8">
            <a:extLst>
              <a:ext uri="{FF2B5EF4-FFF2-40B4-BE49-F238E27FC236}">
                <a16:creationId xmlns:a16="http://schemas.microsoft.com/office/drawing/2014/main" id="{2DE36F7D-D093-CEE9-5325-35D7FA4201B0}"/>
              </a:ext>
            </a:extLst>
          </p:cNvPr>
          <p:cNvGraphicFramePr>
            <a:graphicFrameLocks noGrp="1"/>
          </p:cNvGraphicFramePr>
          <p:nvPr>
            <p:extLst>
              <p:ext uri="{D42A27DB-BD31-4B8C-83A1-F6EECF244321}">
                <p14:modId xmlns:p14="http://schemas.microsoft.com/office/powerpoint/2010/main" val="2529001635"/>
              </p:ext>
            </p:extLst>
          </p:nvPr>
        </p:nvGraphicFramePr>
        <p:xfrm>
          <a:off x="256232" y="2528800"/>
          <a:ext cx="8645724" cy="2307590"/>
        </p:xfrm>
        <a:graphic>
          <a:graphicData uri="http://schemas.openxmlformats.org/drawingml/2006/table">
            <a:tbl>
              <a:tblPr firstRow="1" bandRow="1">
                <a:tableStyleId>{5C22544A-7EE6-4342-B048-85BDC9FD1C3A}</a:tableStyleId>
              </a:tblPr>
              <a:tblGrid>
                <a:gridCol w="1501051">
                  <a:extLst>
                    <a:ext uri="{9D8B030D-6E8A-4147-A177-3AD203B41FA5}">
                      <a16:colId xmlns:a16="http://schemas.microsoft.com/office/drawing/2014/main" val="3197286379"/>
                    </a:ext>
                  </a:extLst>
                </a:gridCol>
                <a:gridCol w="3345989">
                  <a:extLst>
                    <a:ext uri="{9D8B030D-6E8A-4147-A177-3AD203B41FA5}">
                      <a16:colId xmlns:a16="http://schemas.microsoft.com/office/drawing/2014/main" val="2154150909"/>
                    </a:ext>
                  </a:extLst>
                </a:gridCol>
                <a:gridCol w="3798684">
                  <a:extLst>
                    <a:ext uri="{9D8B030D-6E8A-4147-A177-3AD203B41FA5}">
                      <a16:colId xmlns:a16="http://schemas.microsoft.com/office/drawing/2014/main" val="3539198788"/>
                    </a:ext>
                  </a:extLst>
                </a:gridCol>
              </a:tblGrid>
              <a:tr h="370840">
                <a:tc>
                  <a:txBody>
                    <a:bodyPr/>
                    <a:lstStyle/>
                    <a:p>
                      <a:pPr algn="ctr"/>
                      <a:r>
                        <a:rPr lang="en-US" sz="1600" dirty="0"/>
                        <a:t>Refrigerant</a:t>
                      </a:r>
                    </a:p>
                  </a:txBody>
                  <a:tcPr/>
                </a:tc>
                <a:tc>
                  <a:txBody>
                    <a:bodyPr/>
                    <a:lstStyle/>
                    <a:p>
                      <a:pPr algn="ctr"/>
                      <a:r>
                        <a:rPr lang="en-US" sz="1600" dirty="0"/>
                        <a:t>R-515B (A1)</a:t>
                      </a:r>
                    </a:p>
                  </a:txBody>
                  <a:tcPr/>
                </a:tc>
                <a:tc>
                  <a:txBody>
                    <a:bodyPr/>
                    <a:lstStyle/>
                    <a:p>
                      <a:pPr algn="ctr"/>
                      <a:r>
                        <a:rPr lang="en-US" sz="1600" dirty="0"/>
                        <a:t>R-1234ze (A2L)</a:t>
                      </a:r>
                    </a:p>
                  </a:txBody>
                  <a:tcPr/>
                </a:tc>
                <a:extLst>
                  <a:ext uri="{0D108BD9-81ED-4DB2-BD59-A6C34878D82A}">
                    <a16:rowId xmlns:a16="http://schemas.microsoft.com/office/drawing/2014/main" val="3198347976"/>
                  </a:ext>
                </a:extLst>
              </a:tr>
              <a:tr h="45847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Charge / Pressure</a:t>
                      </a: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Largest Circuit Charge = 1000 </a:t>
                      </a:r>
                      <a:r>
                        <a:rPr lang="en-US" sz="1200" u="none" strike="noStrike" kern="1200" dirty="0" err="1">
                          <a:solidFill>
                            <a:schemeClr val="dk1"/>
                          </a:solidFill>
                          <a:effectLst/>
                          <a:latin typeface="+mn-lt"/>
                          <a:ea typeface="+mn-ea"/>
                          <a:cs typeface="+mn-cs"/>
                        </a:rPr>
                        <a:t>lb</a:t>
                      </a:r>
                      <a:endParaRPr lang="en-US" sz="1200" u="none" strike="noStrike" kern="1200" dirty="0">
                        <a:solidFill>
                          <a:schemeClr val="dk1"/>
                        </a:solidFill>
                        <a:effectLst/>
                        <a:latin typeface="+mn-lt"/>
                        <a:ea typeface="+mn-ea"/>
                        <a:cs typeface="+mn-cs"/>
                      </a:endParaRP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Largest Circuit Charge = 1000 </a:t>
                      </a:r>
                      <a:r>
                        <a:rPr lang="en-US" sz="1200" u="none" strike="noStrike" kern="1200" dirty="0" err="1">
                          <a:solidFill>
                            <a:schemeClr val="dk1"/>
                          </a:solidFill>
                          <a:effectLst/>
                          <a:latin typeface="+mn-lt"/>
                          <a:ea typeface="+mn-ea"/>
                          <a:cs typeface="+mn-cs"/>
                        </a:rPr>
                        <a:t>lb</a:t>
                      </a:r>
                      <a:endParaRPr lang="en-US" sz="1200" u="none" strike="noStrike" kern="12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Pressure = 14.7 + 185 </a:t>
                      </a:r>
                      <a:r>
                        <a:rPr lang="en-US" sz="1200" u="none" strike="noStrike" kern="1200" dirty="0" err="1">
                          <a:solidFill>
                            <a:schemeClr val="dk1"/>
                          </a:solidFill>
                          <a:effectLst/>
                          <a:latin typeface="+mn-lt"/>
                          <a:ea typeface="+mn-ea"/>
                          <a:cs typeface="+mn-cs"/>
                        </a:rPr>
                        <a:t>psig</a:t>
                      </a:r>
                      <a:r>
                        <a:rPr lang="en-US" sz="1200" u="none" strike="noStrike" kern="1200" dirty="0">
                          <a:solidFill>
                            <a:schemeClr val="dk1"/>
                          </a:solidFill>
                          <a:effectLst/>
                          <a:latin typeface="+mn-lt"/>
                          <a:ea typeface="+mn-ea"/>
                          <a:cs typeface="+mn-cs"/>
                        </a:rPr>
                        <a:t> = 199.7 psia</a:t>
                      </a:r>
                    </a:p>
                  </a:txBody>
                  <a:tcPr marL="7620" marR="7620" marT="7620" marB="0"/>
                </a:tc>
                <a:extLst>
                  <a:ext uri="{0D108BD9-81ED-4DB2-BD59-A6C34878D82A}">
                    <a16:rowId xmlns:a16="http://schemas.microsoft.com/office/drawing/2014/main" val="529134561"/>
                  </a:ext>
                </a:extLst>
              </a:tr>
              <a:tr h="37084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baseline="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baseline="0" dirty="0">
                          <a:solidFill>
                            <a:schemeClr val="dk1"/>
                          </a:solidFill>
                          <a:effectLst/>
                          <a:latin typeface="+mn-lt"/>
                          <a:ea typeface="+mn-ea"/>
                          <a:cs typeface="+mn-cs"/>
                        </a:rPr>
                        <a:t>Method</a:t>
                      </a: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dirty="0">
                        <a:effectLs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Section 8.9.8.1: CFM = </a:t>
                      </a:r>
                      <a:r>
                        <a:rPr lang="en-US" sz="1200" u="none" strike="noStrike" kern="1200" dirty="0">
                          <a:solidFill>
                            <a:schemeClr val="dk1"/>
                          </a:solidFill>
                          <a:effectLst/>
                          <a:latin typeface="+mn-lt"/>
                          <a:ea typeface="+mn-ea"/>
                          <a:cs typeface="+mn-cs"/>
                        </a:rPr>
                        <a:t>100 × G</a:t>
                      </a:r>
                      <a:r>
                        <a:rPr lang="en-US" sz="1200" u="none" strike="noStrike" kern="1200" baseline="30000" dirty="0">
                          <a:solidFill>
                            <a:schemeClr val="dk1"/>
                          </a:solidFill>
                          <a:effectLst/>
                          <a:latin typeface="+mn-lt"/>
                          <a:ea typeface="+mn-ea"/>
                          <a:cs typeface="+mn-cs"/>
                        </a:rPr>
                        <a:t>0.5 </a:t>
                      </a:r>
                      <a:endParaRPr lang="en-US" sz="1200" b="0" i="0" u="none" strike="noStrike" dirty="0">
                        <a:solidFill>
                          <a:srgbClr val="000000"/>
                        </a:solidFill>
                        <a:effectLst/>
                        <a:latin typeface="Times New Roman" panose="02020603050405020304" pitchFamily="18" charset="0"/>
                      </a:endParaRP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dirty="0"/>
                        <a:t>Section 8.11.11: </a:t>
                      </a:r>
                      <a:r>
                        <a:rPr lang="en-US" sz="1200" u="none" strike="noStrike" dirty="0">
                          <a:effectLst/>
                        </a:rPr>
                        <a:t>Table 8-3 or Figure 8-1</a:t>
                      </a:r>
                      <a:endParaRPr lang="en-US" sz="1200" b="0" i="0" u="none" strike="noStrike" dirty="0">
                        <a:solidFill>
                          <a:srgbClr val="000000"/>
                        </a:solidFill>
                        <a:effectLst/>
                        <a:latin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2050379869"/>
                  </a:ext>
                </a:extLst>
              </a:tr>
              <a:tr h="37084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baseline="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baseline="0" dirty="0">
                          <a:solidFill>
                            <a:schemeClr val="dk1"/>
                          </a:solidFill>
                          <a:effectLst/>
                          <a:latin typeface="+mn-lt"/>
                          <a:ea typeface="+mn-ea"/>
                          <a:cs typeface="+mn-cs"/>
                        </a:rPr>
                        <a:t>Example</a:t>
                      </a: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Q = 100 × G</a:t>
                      </a:r>
                      <a:r>
                        <a:rPr lang="en-US" sz="1200" u="none" strike="noStrike" kern="1200" baseline="30000" dirty="0">
                          <a:solidFill>
                            <a:schemeClr val="dk1"/>
                          </a:solidFill>
                          <a:effectLst/>
                          <a:latin typeface="+mn-lt"/>
                          <a:ea typeface="+mn-ea"/>
                          <a:cs typeface="+mn-cs"/>
                        </a:rPr>
                        <a:t>0.5 = 100 </a:t>
                      </a:r>
                      <a:r>
                        <a:rPr lang="en-US" sz="1200" u="none" strike="noStrike" kern="1200" baseline="0" dirty="0">
                          <a:solidFill>
                            <a:schemeClr val="dk1"/>
                          </a:solidFill>
                          <a:effectLst/>
                          <a:latin typeface="+mn-lt"/>
                          <a:ea typeface="+mn-ea"/>
                          <a:cs typeface="+mn-cs"/>
                        </a:rPr>
                        <a:t>= 100 </a:t>
                      </a:r>
                      <a:r>
                        <a:rPr lang="en-US" sz="1200" u="none" strike="noStrike" kern="1200" dirty="0">
                          <a:solidFill>
                            <a:schemeClr val="dk1"/>
                          </a:solidFill>
                          <a:effectLst/>
                          <a:latin typeface="+mn-lt"/>
                          <a:ea typeface="+mn-ea"/>
                          <a:cs typeface="+mn-cs"/>
                        </a:rPr>
                        <a:t>× 1000</a:t>
                      </a:r>
                      <a:r>
                        <a:rPr lang="en-US" sz="1200" u="none" strike="noStrike" kern="1200" baseline="30000" dirty="0">
                          <a:solidFill>
                            <a:schemeClr val="dk1"/>
                          </a:solidFill>
                          <a:effectLst/>
                          <a:latin typeface="+mn-lt"/>
                          <a:ea typeface="+mn-ea"/>
                          <a:cs typeface="+mn-cs"/>
                        </a:rPr>
                        <a:t>0.5</a:t>
                      </a:r>
                      <a:r>
                        <a:rPr lang="en-US" sz="1200" u="none" strike="noStrike" kern="1200" baseline="0" dirty="0">
                          <a:solidFill>
                            <a:schemeClr val="dk1"/>
                          </a:solidFill>
                          <a:effectLst/>
                          <a:latin typeface="+mn-lt"/>
                          <a:ea typeface="+mn-ea"/>
                          <a:cs typeface="+mn-cs"/>
                        </a:rPr>
                        <a:t>= 3,162 cfm</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u="none" strike="noStrike" kern="1200" baseline="0" dirty="0">
                          <a:solidFill>
                            <a:schemeClr val="dk1"/>
                          </a:solidFill>
                          <a:effectLst/>
                          <a:latin typeface="+mn-lt"/>
                          <a:ea typeface="+mn-ea"/>
                          <a:cs typeface="+mn-cs"/>
                        </a:rPr>
                        <a:t>Q = 3,200 cfm</a:t>
                      </a: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baseline="0" dirty="0">
                        <a:solidFill>
                          <a:schemeClr val="dk1"/>
                        </a:solidFill>
                        <a:effectLst/>
                        <a:latin typeface="+mn-lt"/>
                        <a:ea typeface="+mn-ea"/>
                        <a:cs typeface="+mn-cs"/>
                      </a:endParaRP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baseline="0" dirty="0">
                          <a:solidFill>
                            <a:schemeClr val="dk1"/>
                          </a:solidFill>
                          <a:effectLst/>
                          <a:latin typeface="+mn-lt"/>
                          <a:ea typeface="+mn-ea"/>
                          <a:cs typeface="+mn-cs"/>
                        </a:rPr>
                        <a:t>G’ = 21200 </a:t>
                      </a:r>
                      <a:r>
                        <a:rPr lang="en-US" sz="1200" u="none" strike="noStrike" kern="1200" dirty="0">
                          <a:solidFill>
                            <a:schemeClr val="dk1"/>
                          </a:solidFill>
                          <a:effectLst/>
                          <a:latin typeface="+mn-lt"/>
                          <a:ea typeface="+mn-ea"/>
                          <a:cs typeface="+mn-cs"/>
                        </a:rPr>
                        <a:t>×</a:t>
                      </a:r>
                      <a:r>
                        <a:rPr lang="en-US" sz="1200" u="none" strike="noStrike" kern="1200" baseline="0" dirty="0">
                          <a:solidFill>
                            <a:schemeClr val="dk1"/>
                          </a:solidFill>
                          <a:effectLst/>
                          <a:latin typeface="+mn-lt"/>
                          <a:ea typeface="+mn-ea"/>
                          <a:cs typeface="+mn-cs"/>
                        </a:rPr>
                        <a:t> p</a:t>
                      </a:r>
                      <a:r>
                        <a:rPr lang="en-US" sz="1200" u="none" strike="noStrike" kern="1200" baseline="30000" dirty="0">
                          <a:solidFill>
                            <a:schemeClr val="dk1"/>
                          </a:solidFill>
                          <a:effectLst/>
                          <a:latin typeface="+mn-lt"/>
                          <a:ea typeface="+mn-ea"/>
                          <a:cs typeface="+mn-cs"/>
                        </a:rPr>
                        <a:t>-0.72</a:t>
                      </a:r>
                      <a:r>
                        <a:rPr lang="en-US" sz="1200" u="none" strike="noStrike" kern="1200" baseline="0" dirty="0">
                          <a:solidFill>
                            <a:schemeClr val="dk1"/>
                          </a:solidFill>
                          <a:effectLst/>
                          <a:latin typeface="+mn-lt"/>
                          <a:ea typeface="+mn-ea"/>
                          <a:cs typeface="+mn-cs"/>
                        </a:rPr>
                        <a:t> = 21200 </a:t>
                      </a:r>
                      <a:r>
                        <a:rPr lang="en-US" sz="1200" u="none" strike="noStrike" kern="1200" dirty="0">
                          <a:solidFill>
                            <a:schemeClr val="dk1"/>
                          </a:solidFill>
                          <a:effectLst/>
                          <a:latin typeface="+mn-lt"/>
                          <a:ea typeface="+mn-ea"/>
                          <a:cs typeface="+mn-cs"/>
                        </a:rPr>
                        <a:t>×</a:t>
                      </a:r>
                      <a:r>
                        <a:rPr lang="en-US" sz="1200" u="none" strike="noStrike" kern="1200" baseline="0" dirty="0">
                          <a:solidFill>
                            <a:schemeClr val="dk1"/>
                          </a:solidFill>
                          <a:effectLst/>
                          <a:latin typeface="+mn-lt"/>
                          <a:ea typeface="+mn-ea"/>
                          <a:cs typeface="+mn-cs"/>
                        </a:rPr>
                        <a:t> 199.7</a:t>
                      </a:r>
                      <a:r>
                        <a:rPr lang="en-US" sz="1200" u="none" strike="noStrike" kern="1200" baseline="30000" dirty="0">
                          <a:solidFill>
                            <a:schemeClr val="dk1"/>
                          </a:solidFill>
                          <a:effectLst/>
                          <a:latin typeface="+mn-lt"/>
                          <a:ea typeface="+mn-ea"/>
                          <a:cs typeface="+mn-cs"/>
                        </a:rPr>
                        <a:t>-0.72</a:t>
                      </a:r>
                      <a:r>
                        <a:rPr lang="en-US" sz="1200" u="none" strike="noStrike" kern="1200" baseline="0" dirty="0">
                          <a:solidFill>
                            <a:schemeClr val="dk1"/>
                          </a:solidFill>
                          <a:effectLst/>
                          <a:latin typeface="+mn-lt"/>
                          <a:ea typeface="+mn-ea"/>
                          <a:cs typeface="+mn-cs"/>
                        </a:rPr>
                        <a:t> = 467.8 </a:t>
                      </a:r>
                      <a:r>
                        <a:rPr lang="en-US" sz="1200" u="none" strike="noStrike" kern="1200" baseline="0" dirty="0" err="1">
                          <a:solidFill>
                            <a:schemeClr val="dk1"/>
                          </a:solidFill>
                          <a:effectLst/>
                          <a:latin typeface="+mn-lt"/>
                          <a:ea typeface="+mn-ea"/>
                          <a:cs typeface="+mn-cs"/>
                        </a:rPr>
                        <a:t>lb</a:t>
                      </a:r>
                      <a:endParaRPr lang="en-US" sz="1200" u="none" strike="noStrike" kern="1200" baseline="300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Q’ = 646 × p</a:t>
                      </a:r>
                      <a:r>
                        <a:rPr lang="en-US" sz="1200" u="none" strike="noStrike" kern="1200" baseline="30000" dirty="0">
                          <a:solidFill>
                            <a:schemeClr val="dk1"/>
                          </a:solidFill>
                          <a:effectLst/>
                          <a:latin typeface="+mn-lt"/>
                          <a:ea typeface="+mn-ea"/>
                          <a:cs typeface="+mn-cs"/>
                        </a:rPr>
                        <a:t>0.62</a:t>
                      </a:r>
                      <a:r>
                        <a:rPr lang="en-US" sz="1200" u="none" strike="noStrike" kern="1200" dirty="0">
                          <a:solidFill>
                            <a:schemeClr val="dk1"/>
                          </a:solidFill>
                          <a:effectLst/>
                          <a:latin typeface="+mn-lt"/>
                          <a:ea typeface="+mn-ea"/>
                          <a:cs typeface="+mn-cs"/>
                        </a:rPr>
                        <a:t> = 646 × 199.7</a:t>
                      </a:r>
                      <a:r>
                        <a:rPr lang="en-US" sz="1200" u="none" strike="noStrike" kern="1200" baseline="30000" dirty="0">
                          <a:solidFill>
                            <a:schemeClr val="dk1"/>
                          </a:solidFill>
                          <a:effectLst/>
                          <a:latin typeface="+mn-lt"/>
                          <a:ea typeface="+mn-ea"/>
                          <a:cs typeface="+mn-cs"/>
                        </a:rPr>
                        <a:t>0.62</a:t>
                      </a:r>
                      <a:r>
                        <a:rPr lang="en-US" sz="1200" u="none" strike="noStrike" kern="1200" dirty="0">
                          <a:solidFill>
                            <a:schemeClr val="dk1"/>
                          </a:solidFill>
                          <a:effectLst/>
                          <a:latin typeface="+mn-lt"/>
                          <a:ea typeface="+mn-ea"/>
                          <a:cs typeface="+mn-cs"/>
                        </a:rPr>
                        <a:t>  = 17,240 cfm</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G &gt; G’, therefore Q &gt;= Q’</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u="none" strike="noStrike" kern="1200" dirty="0">
                          <a:solidFill>
                            <a:schemeClr val="dk1"/>
                          </a:solidFill>
                          <a:effectLst/>
                          <a:latin typeface="+mn-lt"/>
                          <a:ea typeface="+mn-ea"/>
                          <a:cs typeface="+mn-cs"/>
                        </a:rPr>
                        <a:t>Q = 18,000 cfm</a:t>
                      </a:r>
                    </a:p>
                  </a:txBody>
                  <a:tcPr marL="7620" marR="7620" marT="7620" marB="0"/>
                </a:tc>
                <a:extLst>
                  <a:ext uri="{0D108BD9-81ED-4DB2-BD59-A6C34878D82A}">
                    <a16:rowId xmlns:a16="http://schemas.microsoft.com/office/drawing/2014/main" val="1355504048"/>
                  </a:ext>
                </a:extLst>
              </a:tr>
            </a:tbl>
          </a:graphicData>
        </a:graphic>
      </p:graphicFrame>
      <p:sp>
        <p:nvSpPr>
          <p:cNvPr id="9" name="Content Placeholder 5">
            <a:extLst>
              <a:ext uri="{FF2B5EF4-FFF2-40B4-BE49-F238E27FC236}">
                <a16:creationId xmlns:a16="http://schemas.microsoft.com/office/drawing/2014/main" id="{7C0C1487-65C7-669D-083E-1BCEED393446}"/>
              </a:ext>
            </a:extLst>
          </p:cNvPr>
          <p:cNvSpPr txBox="1">
            <a:spLocks/>
          </p:cNvSpPr>
          <p:nvPr/>
        </p:nvSpPr>
        <p:spPr>
          <a:xfrm>
            <a:off x="228585" y="2224491"/>
            <a:ext cx="8699488" cy="314349"/>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rgbClr val="555555"/>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rgbClr val="555555"/>
                </a:solidFill>
                <a:latin typeface="+mn-lt"/>
                <a:ea typeface="+mn-ea"/>
                <a:cs typeface="+mn-cs"/>
              </a:defRPr>
            </a:lvl3pPr>
            <a:lvl4pPr marL="0" indent="0" algn="l" defTabSz="914400" rtl="0" eaLnBrk="1" latinLnBrk="0" hangingPunct="1">
              <a:spcBef>
                <a:spcPts val="0"/>
              </a:spcBef>
              <a:spcAft>
                <a:spcPts val="1000"/>
              </a:spcAft>
              <a:buFontTx/>
              <a:buNone/>
              <a:defRPr sz="1400" kern="1200">
                <a:solidFill>
                  <a:srgbClr val="555555"/>
                </a:solidFill>
                <a:latin typeface="+mn-lt"/>
                <a:ea typeface="+mn-ea"/>
                <a:cs typeface="+mn-cs"/>
              </a:defRPr>
            </a:lvl4pPr>
            <a:lvl5pPr marL="1828800" indent="-1828800" algn="ctr" defTabSz="914400" rtl="0" eaLnBrk="1" latinLnBrk="0" hangingPunct="1">
              <a:spcBef>
                <a:spcPts val="0"/>
              </a:spcBef>
              <a:spcAft>
                <a:spcPts val="1000"/>
              </a:spcAft>
              <a:buFontTx/>
              <a:buNone/>
              <a:defRPr sz="14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Sample Calculation</a:t>
            </a:r>
          </a:p>
        </p:txBody>
      </p:sp>
      <p:sp>
        <p:nvSpPr>
          <p:cNvPr id="10" name="TextBox 9">
            <a:extLst>
              <a:ext uri="{FF2B5EF4-FFF2-40B4-BE49-F238E27FC236}">
                <a16:creationId xmlns:a16="http://schemas.microsoft.com/office/drawing/2014/main" id="{6461BDEE-D67B-D6A2-B8D2-BB62B757244E}"/>
              </a:ext>
            </a:extLst>
          </p:cNvPr>
          <p:cNvSpPr txBox="1"/>
          <p:nvPr/>
        </p:nvSpPr>
        <p:spPr>
          <a:xfrm>
            <a:off x="4676240" y="2161487"/>
            <a:ext cx="3610284" cy="246221"/>
          </a:xfrm>
          <a:prstGeom prst="rect">
            <a:avLst/>
          </a:prstGeom>
          <a:noFill/>
        </p:spPr>
        <p:txBody>
          <a:bodyPr wrap="none" rtlCol="0">
            <a:spAutoFit/>
          </a:bodyPr>
          <a:lstStyle/>
          <a:p>
            <a:r>
              <a:rPr lang="en-US" sz="1000" dirty="0"/>
              <a:t>*Note: See section ASHRAE Standard 15-2022, section 8.11</a:t>
            </a:r>
          </a:p>
        </p:txBody>
      </p:sp>
      <p:sp>
        <p:nvSpPr>
          <p:cNvPr id="3" name="Content Placeholder 7">
            <a:extLst>
              <a:ext uri="{FF2B5EF4-FFF2-40B4-BE49-F238E27FC236}">
                <a16:creationId xmlns:a16="http://schemas.microsoft.com/office/drawing/2014/main" id="{CAB8E5AC-03C0-A94E-D634-EA42B8A2CC26}"/>
              </a:ext>
            </a:extLst>
          </p:cNvPr>
          <p:cNvSpPr>
            <a:spLocks noGrp="1"/>
          </p:cNvSpPr>
          <p:nvPr>
            <p:ph sz="quarter" idx="18"/>
          </p:nvPr>
        </p:nvSpPr>
        <p:spPr>
          <a:xfrm>
            <a:off x="215928" y="809448"/>
            <a:ext cx="4460312" cy="957007"/>
          </a:xfrm>
        </p:spPr>
        <p:txBody>
          <a:bodyPr/>
          <a:lstStyle/>
          <a:p>
            <a:r>
              <a:rPr lang="en-US" sz="1200" dirty="0"/>
              <a:t>Based on largest refrigerant charge &amp; unit design pressure</a:t>
            </a:r>
          </a:p>
          <a:p>
            <a:r>
              <a:rPr lang="en-US" sz="1200" dirty="0"/>
              <a:t>Cannot be less than the Level 1 rate</a:t>
            </a:r>
          </a:p>
          <a:p>
            <a:r>
              <a:rPr lang="en-US" sz="1200" dirty="0"/>
              <a:t>A2Ls have more lenient mechanical room design requirements than class 2 or 3 refrigerants but may have higher ventilation rates during a Level 2 leak event</a:t>
            </a:r>
          </a:p>
          <a:p>
            <a:r>
              <a:rPr lang="en-US" sz="1200" dirty="0"/>
              <a:t>Round </a:t>
            </a:r>
            <a:r>
              <a:rPr lang="en-US" sz="1200" b="1" dirty="0"/>
              <a:t>up</a:t>
            </a:r>
            <a:r>
              <a:rPr lang="en-US" sz="1200" dirty="0"/>
              <a:t> Q to 2 significant digits</a:t>
            </a:r>
          </a:p>
          <a:p>
            <a:endParaRPr lang="en-US" sz="1200" dirty="0"/>
          </a:p>
        </p:txBody>
      </p:sp>
      <p:graphicFrame>
        <p:nvGraphicFramePr>
          <p:cNvPr id="14" name="Table 13">
            <a:extLst>
              <a:ext uri="{FF2B5EF4-FFF2-40B4-BE49-F238E27FC236}">
                <a16:creationId xmlns:a16="http://schemas.microsoft.com/office/drawing/2014/main" id="{BC93E0AD-1B79-8C7A-AD69-AF3D6982B79F}"/>
              </a:ext>
            </a:extLst>
          </p:cNvPr>
          <p:cNvGraphicFramePr>
            <a:graphicFrameLocks noGrp="1"/>
          </p:cNvGraphicFramePr>
          <p:nvPr>
            <p:extLst>
              <p:ext uri="{D42A27DB-BD31-4B8C-83A1-F6EECF244321}">
                <p14:modId xmlns:p14="http://schemas.microsoft.com/office/powerpoint/2010/main" val="449339994"/>
              </p:ext>
            </p:extLst>
          </p:nvPr>
        </p:nvGraphicFramePr>
        <p:xfrm>
          <a:off x="4676241" y="626251"/>
          <a:ext cx="4225716" cy="1535236"/>
        </p:xfrm>
        <a:graphic>
          <a:graphicData uri="http://schemas.openxmlformats.org/drawingml/2006/table">
            <a:tbl>
              <a:tblPr firstRow="1" bandRow="1">
                <a:tableStyleId>{5C22544A-7EE6-4342-B048-85BDC9FD1C3A}</a:tableStyleId>
              </a:tblPr>
              <a:tblGrid>
                <a:gridCol w="1815932">
                  <a:extLst>
                    <a:ext uri="{9D8B030D-6E8A-4147-A177-3AD203B41FA5}">
                      <a16:colId xmlns:a16="http://schemas.microsoft.com/office/drawing/2014/main" val="1079434866"/>
                    </a:ext>
                  </a:extLst>
                </a:gridCol>
                <a:gridCol w="2409784">
                  <a:extLst>
                    <a:ext uri="{9D8B030D-6E8A-4147-A177-3AD203B41FA5}">
                      <a16:colId xmlns:a16="http://schemas.microsoft.com/office/drawing/2014/main" val="3437866809"/>
                    </a:ext>
                  </a:extLst>
                </a:gridCol>
              </a:tblGrid>
              <a:tr h="383809">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bg1"/>
                          </a:solidFill>
                          <a:effectLst/>
                        </a:rPr>
                        <a:t>Refrigerant Charge, G</a:t>
                      </a:r>
                      <a:endParaRPr lang="en-US" sz="1100" u="none" strike="noStrike" kern="1200" dirty="0">
                        <a:solidFill>
                          <a:schemeClr val="bg1"/>
                        </a:solidFill>
                        <a:effectLst/>
                        <a:latin typeface="+mn-lt"/>
                        <a:ea typeface="+mn-ea"/>
                        <a:cs typeface="+mn-cs"/>
                      </a:endParaRPr>
                    </a:p>
                  </a:txBody>
                  <a:tcPr marL="7620" marR="7620" marT="762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bg1"/>
                          </a:solidFill>
                          <a:effectLst/>
                        </a:rPr>
                        <a:t>Level 2 Ventilation Rate, Q</a:t>
                      </a:r>
                      <a:endParaRPr lang="en-US" sz="1100" u="none" strike="noStrike" kern="1200" baseline="-25000" dirty="0">
                        <a:solidFill>
                          <a:schemeClr val="bg1"/>
                        </a:solidFill>
                        <a:effectLst/>
                        <a:latin typeface="+mn-lt"/>
                        <a:ea typeface="+mn-ea"/>
                        <a:cs typeface="+mn-cs"/>
                      </a:endParaRPr>
                    </a:p>
                  </a:txBody>
                  <a:tcPr marL="7620" marR="7620" marT="7620" marB="0" anchor="ctr"/>
                </a:tc>
                <a:extLst>
                  <a:ext uri="{0D108BD9-81ED-4DB2-BD59-A6C34878D82A}">
                    <a16:rowId xmlns:a16="http://schemas.microsoft.com/office/drawing/2014/main" val="1953186434"/>
                  </a:ext>
                </a:extLst>
              </a:tr>
              <a:tr h="383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G &lt; 0.1 × G’</a:t>
                      </a:r>
                      <a:endParaRPr lang="en-US" sz="1100" u="none" strike="noStrike" kern="1200" dirty="0">
                        <a:solidFill>
                          <a:schemeClr val="dk1"/>
                        </a:solidFill>
                        <a:effectLst/>
                        <a:latin typeface="+mn-lt"/>
                        <a:ea typeface="+mn-ea"/>
                        <a:cs typeface="+mn-cs"/>
                      </a:endParaRPr>
                    </a:p>
                  </a:txBody>
                  <a:tcPr marL="7620" marR="7620" marT="762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Q &gt;= Q' × 0.102</a:t>
                      </a:r>
                    </a:p>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And Q &gt;= Q</a:t>
                      </a:r>
                      <a:r>
                        <a:rPr lang="en-US" sz="1100" u="none" strike="noStrike" kern="1200" baseline="-25000" dirty="0">
                          <a:solidFill>
                            <a:schemeClr val="dk1"/>
                          </a:solidFill>
                          <a:effectLst/>
                        </a:rPr>
                        <a:t>1</a:t>
                      </a:r>
                      <a:endParaRPr lang="en-US" sz="1100" u="none" strike="noStrike" kern="1200" baseline="-250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1877806923"/>
                  </a:ext>
                </a:extLst>
              </a:tr>
              <a:tr h="383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0.1 × G' &lt;= G &lt;= G'</a:t>
                      </a:r>
                      <a:endParaRPr lang="en-US" sz="1100" u="none" strike="noStrike" kern="1200" dirty="0">
                        <a:solidFill>
                          <a:schemeClr val="dk1"/>
                        </a:solidFill>
                        <a:effectLst/>
                        <a:latin typeface="+mn-lt"/>
                        <a:ea typeface="+mn-ea"/>
                        <a:cs typeface="+mn-cs"/>
                      </a:endParaRPr>
                    </a:p>
                  </a:txBody>
                  <a:tcPr marL="7620" marR="7620" marT="762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Q &gt;= Q' × [1 + 0.39 × ln (G/G’)]</a:t>
                      </a:r>
                    </a:p>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And Q &gt;= Q</a:t>
                      </a:r>
                      <a:r>
                        <a:rPr lang="en-US" sz="1100" u="none" strike="noStrike" kern="1200" baseline="-25000" dirty="0">
                          <a:solidFill>
                            <a:schemeClr val="dk1"/>
                          </a:solidFill>
                          <a:effectLst/>
                        </a:rPr>
                        <a:t>1</a:t>
                      </a:r>
                      <a:endParaRPr lang="en-US" sz="1100" u="none" strike="noStrike" kern="1200" baseline="-250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41602211"/>
                  </a:ext>
                </a:extLst>
              </a:tr>
              <a:tr h="383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G &gt; G'</a:t>
                      </a:r>
                      <a:endParaRPr lang="en-US" sz="1100" u="none" strike="noStrike" kern="1200" dirty="0">
                        <a:solidFill>
                          <a:schemeClr val="dk1"/>
                        </a:solidFill>
                        <a:effectLst/>
                        <a:latin typeface="+mn-lt"/>
                        <a:ea typeface="+mn-ea"/>
                        <a:cs typeface="+mn-cs"/>
                      </a:endParaRPr>
                    </a:p>
                  </a:txBody>
                  <a:tcPr marL="7620" marR="7620" marT="762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baseline="0" dirty="0">
                          <a:solidFill>
                            <a:schemeClr val="dk1"/>
                          </a:solidFill>
                          <a:effectLst/>
                        </a:rPr>
                        <a:t> Q &gt;= Q’</a:t>
                      </a:r>
                      <a:endParaRPr lang="en-US" sz="1100" u="none" strike="noStrike" kern="1200" baseline="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1393245494"/>
                  </a:ext>
                </a:extLst>
              </a:tr>
            </a:tbl>
          </a:graphicData>
        </a:graphic>
      </p:graphicFrame>
    </p:spTree>
    <p:extLst>
      <p:ext uri="{BB962C8B-B14F-4D97-AF65-F5344CB8AC3E}">
        <p14:creationId xmlns:p14="http://schemas.microsoft.com/office/powerpoint/2010/main" val="3452871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AB06-AE49-E8B0-DE6B-4BFD79CE73F9}"/>
              </a:ext>
            </a:extLst>
          </p:cNvPr>
          <p:cNvSpPr>
            <a:spLocks noGrp="1"/>
          </p:cNvSpPr>
          <p:nvPr>
            <p:ph type="title"/>
          </p:nvPr>
        </p:nvSpPr>
        <p:spPr/>
        <p:txBody>
          <a:bodyPr/>
          <a:lstStyle/>
          <a:p>
            <a:r>
              <a:rPr lang="en-US" dirty="0"/>
              <a:t>Machinery Room Ventilation Rates</a:t>
            </a:r>
          </a:p>
        </p:txBody>
      </p:sp>
      <p:sp>
        <p:nvSpPr>
          <p:cNvPr id="6" name="Content Placeholder 5">
            <a:extLst>
              <a:ext uri="{FF2B5EF4-FFF2-40B4-BE49-F238E27FC236}">
                <a16:creationId xmlns:a16="http://schemas.microsoft.com/office/drawing/2014/main" id="{E5F0D8DC-654E-72CC-BE70-A0BBEE4AA22A}"/>
              </a:ext>
            </a:extLst>
          </p:cNvPr>
          <p:cNvSpPr>
            <a:spLocks noGrp="1"/>
          </p:cNvSpPr>
          <p:nvPr>
            <p:ph sz="quarter" idx="10"/>
          </p:nvPr>
        </p:nvSpPr>
        <p:spPr>
          <a:xfrm>
            <a:off x="221884" y="495099"/>
            <a:ext cx="8699488" cy="314349"/>
          </a:xfrm>
        </p:spPr>
        <p:txBody>
          <a:bodyPr/>
          <a:lstStyle/>
          <a:p>
            <a:r>
              <a:rPr lang="en-US" dirty="0"/>
              <a:t>Level 2: Emergency (For A2Ls)</a:t>
            </a:r>
          </a:p>
        </p:txBody>
      </p:sp>
      <p:graphicFrame>
        <p:nvGraphicFramePr>
          <p:cNvPr id="8" name="Table 8">
            <a:extLst>
              <a:ext uri="{FF2B5EF4-FFF2-40B4-BE49-F238E27FC236}">
                <a16:creationId xmlns:a16="http://schemas.microsoft.com/office/drawing/2014/main" id="{2DE36F7D-D093-CEE9-5325-35D7FA4201B0}"/>
              </a:ext>
            </a:extLst>
          </p:cNvPr>
          <p:cNvGraphicFramePr>
            <a:graphicFrameLocks noGrp="1"/>
          </p:cNvGraphicFramePr>
          <p:nvPr/>
        </p:nvGraphicFramePr>
        <p:xfrm>
          <a:off x="256232" y="2528800"/>
          <a:ext cx="8645724" cy="2307590"/>
        </p:xfrm>
        <a:graphic>
          <a:graphicData uri="http://schemas.openxmlformats.org/drawingml/2006/table">
            <a:tbl>
              <a:tblPr firstRow="1" bandRow="1">
                <a:tableStyleId>{5C22544A-7EE6-4342-B048-85BDC9FD1C3A}</a:tableStyleId>
              </a:tblPr>
              <a:tblGrid>
                <a:gridCol w="1501051">
                  <a:extLst>
                    <a:ext uri="{9D8B030D-6E8A-4147-A177-3AD203B41FA5}">
                      <a16:colId xmlns:a16="http://schemas.microsoft.com/office/drawing/2014/main" val="3197286379"/>
                    </a:ext>
                  </a:extLst>
                </a:gridCol>
                <a:gridCol w="3345989">
                  <a:extLst>
                    <a:ext uri="{9D8B030D-6E8A-4147-A177-3AD203B41FA5}">
                      <a16:colId xmlns:a16="http://schemas.microsoft.com/office/drawing/2014/main" val="2154150909"/>
                    </a:ext>
                  </a:extLst>
                </a:gridCol>
                <a:gridCol w="3798684">
                  <a:extLst>
                    <a:ext uri="{9D8B030D-6E8A-4147-A177-3AD203B41FA5}">
                      <a16:colId xmlns:a16="http://schemas.microsoft.com/office/drawing/2014/main" val="3539198788"/>
                    </a:ext>
                  </a:extLst>
                </a:gridCol>
              </a:tblGrid>
              <a:tr h="370840">
                <a:tc>
                  <a:txBody>
                    <a:bodyPr/>
                    <a:lstStyle/>
                    <a:p>
                      <a:pPr algn="ctr"/>
                      <a:r>
                        <a:rPr lang="en-US" sz="1600" dirty="0"/>
                        <a:t>Refrigerant</a:t>
                      </a:r>
                    </a:p>
                  </a:txBody>
                  <a:tcPr/>
                </a:tc>
                <a:tc>
                  <a:txBody>
                    <a:bodyPr/>
                    <a:lstStyle/>
                    <a:p>
                      <a:pPr algn="ctr"/>
                      <a:r>
                        <a:rPr lang="en-US" sz="1600" dirty="0"/>
                        <a:t>R-515B (A1)</a:t>
                      </a:r>
                    </a:p>
                  </a:txBody>
                  <a:tcPr/>
                </a:tc>
                <a:tc>
                  <a:txBody>
                    <a:bodyPr/>
                    <a:lstStyle/>
                    <a:p>
                      <a:pPr algn="ctr"/>
                      <a:r>
                        <a:rPr lang="en-US" sz="1600" dirty="0"/>
                        <a:t>R-1234ze (A2L)</a:t>
                      </a:r>
                    </a:p>
                  </a:txBody>
                  <a:tcPr/>
                </a:tc>
                <a:extLst>
                  <a:ext uri="{0D108BD9-81ED-4DB2-BD59-A6C34878D82A}">
                    <a16:rowId xmlns:a16="http://schemas.microsoft.com/office/drawing/2014/main" val="3198347976"/>
                  </a:ext>
                </a:extLst>
              </a:tr>
              <a:tr h="45847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Charge / Pressure</a:t>
                      </a: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Largest Circuit Charge = 1000 </a:t>
                      </a:r>
                      <a:r>
                        <a:rPr lang="en-US" sz="1200" u="none" strike="noStrike" kern="1200" dirty="0" err="1">
                          <a:solidFill>
                            <a:schemeClr val="dk1"/>
                          </a:solidFill>
                          <a:effectLst/>
                          <a:latin typeface="+mn-lt"/>
                          <a:ea typeface="+mn-ea"/>
                          <a:cs typeface="+mn-cs"/>
                        </a:rPr>
                        <a:t>lb</a:t>
                      </a:r>
                      <a:endParaRPr lang="en-US" sz="1200" u="none" strike="noStrike" kern="1200" dirty="0">
                        <a:solidFill>
                          <a:schemeClr val="dk1"/>
                        </a:solidFill>
                        <a:effectLst/>
                        <a:latin typeface="+mn-lt"/>
                        <a:ea typeface="+mn-ea"/>
                        <a:cs typeface="+mn-cs"/>
                      </a:endParaRP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Largest Circuit Charge = 1000 </a:t>
                      </a:r>
                      <a:r>
                        <a:rPr lang="en-US" sz="1200" u="none" strike="noStrike" kern="1200" dirty="0" err="1">
                          <a:solidFill>
                            <a:schemeClr val="dk1"/>
                          </a:solidFill>
                          <a:effectLst/>
                          <a:latin typeface="+mn-lt"/>
                          <a:ea typeface="+mn-ea"/>
                          <a:cs typeface="+mn-cs"/>
                        </a:rPr>
                        <a:t>lb</a:t>
                      </a:r>
                      <a:endParaRPr lang="en-US" sz="1200" u="none" strike="noStrike" kern="12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Pressure = 14.7 + 185 </a:t>
                      </a:r>
                      <a:r>
                        <a:rPr lang="en-US" sz="1200" u="none" strike="noStrike" kern="1200" dirty="0" err="1">
                          <a:solidFill>
                            <a:schemeClr val="dk1"/>
                          </a:solidFill>
                          <a:effectLst/>
                          <a:latin typeface="+mn-lt"/>
                          <a:ea typeface="+mn-ea"/>
                          <a:cs typeface="+mn-cs"/>
                        </a:rPr>
                        <a:t>psig</a:t>
                      </a:r>
                      <a:r>
                        <a:rPr lang="en-US" sz="1200" u="none" strike="noStrike" kern="1200" dirty="0">
                          <a:solidFill>
                            <a:schemeClr val="dk1"/>
                          </a:solidFill>
                          <a:effectLst/>
                          <a:latin typeface="+mn-lt"/>
                          <a:ea typeface="+mn-ea"/>
                          <a:cs typeface="+mn-cs"/>
                        </a:rPr>
                        <a:t> = 199.7 psia</a:t>
                      </a:r>
                    </a:p>
                  </a:txBody>
                  <a:tcPr marL="7620" marR="7620" marT="7620" marB="0"/>
                </a:tc>
                <a:extLst>
                  <a:ext uri="{0D108BD9-81ED-4DB2-BD59-A6C34878D82A}">
                    <a16:rowId xmlns:a16="http://schemas.microsoft.com/office/drawing/2014/main" val="529134561"/>
                  </a:ext>
                </a:extLst>
              </a:tr>
              <a:tr h="37084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baseline="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baseline="0" dirty="0">
                          <a:solidFill>
                            <a:schemeClr val="dk1"/>
                          </a:solidFill>
                          <a:effectLst/>
                          <a:latin typeface="+mn-lt"/>
                          <a:ea typeface="+mn-ea"/>
                          <a:cs typeface="+mn-cs"/>
                        </a:rPr>
                        <a:t>Method</a:t>
                      </a: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dirty="0">
                        <a:effectLs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Section 8.9.8.1: CFM = </a:t>
                      </a:r>
                      <a:r>
                        <a:rPr lang="en-US" sz="1200" u="none" strike="noStrike" kern="1200" dirty="0">
                          <a:solidFill>
                            <a:schemeClr val="dk1"/>
                          </a:solidFill>
                          <a:effectLst/>
                          <a:latin typeface="+mn-lt"/>
                          <a:ea typeface="+mn-ea"/>
                          <a:cs typeface="+mn-cs"/>
                        </a:rPr>
                        <a:t>100 × G</a:t>
                      </a:r>
                      <a:r>
                        <a:rPr lang="en-US" sz="1200" u="none" strike="noStrike" kern="1200" baseline="30000" dirty="0">
                          <a:solidFill>
                            <a:schemeClr val="dk1"/>
                          </a:solidFill>
                          <a:effectLst/>
                          <a:latin typeface="+mn-lt"/>
                          <a:ea typeface="+mn-ea"/>
                          <a:cs typeface="+mn-cs"/>
                        </a:rPr>
                        <a:t>0.5 </a:t>
                      </a:r>
                      <a:endParaRPr lang="en-US" sz="1200" b="0" i="0" u="none" strike="noStrike" dirty="0">
                        <a:solidFill>
                          <a:srgbClr val="000000"/>
                        </a:solidFill>
                        <a:effectLst/>
                        <a:latin typeface="Times New Roman" panose="02020603050405020304" pitchFamily="18" charset="0"/>
                      </a:endParaRP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dirty="0"/>
                        <a:t>Section 8.11.11: </a:t>
                      </a:r>
                      <a:r>
                        <a:rPr lang="en-US" sz="1200" u="none" strike="noStrike" dirty="0">
                          <a:effectLst/>
                        </a:rPr>
                        <a:t>Table 8-3 or Figure 8-1</a:t>
                      </a:r>
                      <a:endParaRPr lang="en-US" sz="1200" b="0" i="0" u="none" strike="noStrike" dirty="0">
                        <a:solidFill>
                          <a:srgbClr val="000000"/>
                        </a:solidFill>
                        <a:effectLst/>
                        <a:latin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2050379869"/>
                  </a:ext>
                </a:extLst>
              </a:tr>
              <a:tr h="37084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baseline="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baseline="0" dirty="0">
                          <a:solidFill>
                            <a:schemeClr val="dk1"/>
                          </a:solidFill>
                          <a:effectLst/>
                          <a:latin typeface="+mn-lt"/>
                          <a:ea typeface="+mn-ea"/>
                          <a:cs typeface="+mn-cs"/>
                        </a:rPr>
                        <a:t>Example</a:t>
                      </a: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Q = 100 × G</a:t>
                      </a:r>
                      <a:r>
                        <a:rPr lang="en-US" sz="1200" u="none" strike="noStrike" kern="1200" baseline="30000" dirty="0">
                          <a:solidFill>
                            <a:schemeClr val="dk1"/>
                          </a:solidFill>
                          <a:effectLst/>
                          <a:latin typeface="+mn-lt"/>
                          <a:ea typeface="+mn-ea"/>
                          <a:cs typeface="+mn-cs"/>
                        </a:rPr>
                        <a:t>0.5 = 100 </a:t>
                      </a:r>
                      <a:r>
                        <a:rPr lang="en-US" sz="1200" u="none" strike="noStrike" kern="1200" baseline="0" dirty="0">
                          <a:solidFill>
                            <a:schemeClr val="dk1"/>
                          </a:solidFill>
                          <a:effectLst/>
                          <a:latin typeface="+mn-lt"/>
                          <a:ea typeface="+mn-ea"/>
                          <a:cs typeface="+mn-cs"/>
                        </a:rPr>
                        <a:t>= 100 </a:t>
                      </a:r>
                      <a:r>
                        <a:rPr lang="en-US" sz="1200" u="none" strike="noStrike" kern="1200" dirty="0">
                          <a:solidFill>
                            <a:schemeClr val="dk1"/>
                          </a:solidFill>
                          <a:effectLst/>
                          <a:latin typeface="+mn-lt"/>
                          <a:ea typeface="+mn-ea"/>
                          <a:cs typeface="+mn-cs"/>
                        </a:rPr>
                        <a:t>× 1000</a:t>
                      </a:r>
                      <a:r>
                        <a:rPr lang="en-US" sz="1200" u="none" strike="noStrike" kern="1200" baseline="30000" dirty="0">
                          <a:solidFill>
                            <a:schemeClr val="dk1"/>
                          </a:solidFill>
                          <a:effectLst/>
                          <a:latin typeface="+mn-lt"/>
                          <a:ea typeface="+mn-ea"/>
                          <a:cs typeface="+mn-cs"/>
                        </a:rPr>
                        <a:t>0.5</a:t>
                      </a:r>
                      <a:r>
                        <a:rPr lang="en-US" sz="1200" u="none" strike="noStrike" kern="1200" baseline="0" dirty="0">
                          <a:solidFill>
                            <a:schemeClr val="dk1"/>
                          </a:solidFill>
                          <a:effectLst/>
                          <a:latin typeface="+mn-lt"/>
                          <a:ea typeface="+mn-ea"/>
                          <a:cs typeface="+mn-cs"/>
                        </a:rPr>
                        <a:t>= 3,162 cfm</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u="none" strike="noStrike" kern="1200" baseline="0" dirty="0">
                          <a:solidFill>
                            <a:schemeClr val="dk1"/>
                          </a:solidFill>
                          <a:effectLst/>
                          <a:latin typeface="+mn-lt"/>
                          <a:ea typeface="+mn-ea"/>
                          <a:cs typeface="+mn-cs"/>
                        </a:rPr>
                        <a:t>Q = 3,200 cfm</a:t>
                      </a: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baseline="0" dirty="0">
                        <a:solidFill>
                          <a:schemeClr val="dk1"/>
                        </a:solidFill>
                        <a:effectLst/>
                        <a:latin typeface="+mn-lt"/>
                        <a:ea typeface="+mn-ea"/>
                        <a:cs typeface="+mn-cs"/>
                      </a:endParaRPr>
                    </a:p>
                  </a:txBody>
                  <a:tcPr marL="7620" marR="7620" marT="762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kern="12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baseline="0" dirty="0">
                          <a:solidFill>
                            <a:schemeClr val="dk1"/>
                          </a:solidFill>
                          <a:effectLst/>
                          <a:latin typeface="+mn-lt"/>
                          <a:ea typeface="+mn-ea"/>
                          <a:cs typeface="+mn-cs"/>
                        </a:rPr>
                        <a:t>G’ = 21200 </a:t>
                      </a:r>
                      <a:r>
                        <a:rPr lang="en-US" sz="1200" u="none" strike="noStrike" kern="1200" dirty="0">
                          <a:solidFill>
                            <a:schemeClr val="dk1"/>
                          </a:solidFill>
                          <a:effectLst/>
                          <a:latin typeface="+mn-lt"/>
                          <a:ea typeface="+mn-ea"/>
                          <a:cs typeface="+mn-cs"/>
                        </a:rPr>
                        <a:t>×</a:t>
                      </a:r>
                      <a:r>
                        <a:rPr lang="en-US" sz="1200" u="none" strike="noStrike" kern="1200" baseline="0" dirty="0">
                          <a:solidFill>
                            <a:schemeClr val="dk1"/>
                          </a:solidFill>
                          <a:effectLst/>
                          <a:latin typeface="+mn-lt"/>
                          <a:ea typeface="+mn-ea"/>
                          <a:cs typeface="+mn-cs"/>
                        </a:rPr>
                        <a:t> p</a:t>
                      </a:r>
                      <a:r>
                        <a:rPr lang="en-US" sz="1200" u="none" strike="noStrike" kern="1200" baseline="30000" dirty="0">
                          <a:solidFill>
                            <a:schemeClr val="dk1"/>
                          </a:solidFill>
                          <a:effectLst/>
                          <a:latin typeface="+mn-lt"/>
                          <a:ea typeface="+mn-ea"/>
                          <a:cs typeface="+mn-cs"/>
                        </a:rPr>
                        <a:t>-0.72</a:t>
                      </a:r>
                      <a:r>
                        <a:rPr lang="en-US" sz="1200" u="none" strike="noStrike" kern="1200" baseline="0" dirty="0">
                          <a:solidFill>
                            <a:schemeClr val="dk1"/>
                          </a:solidFill>
                          <a:effectLst/>
                          <a:latin typeface="+mn-lt"/>
                          <a:ea typeface="+mn-ea"/>
                          <a:cs typeface="+mn-cs"/>
                        </a:rPr>
                        <a:t> = 21200 </a:t>
                      </a:r>
                      <a:r>
                        <a:rPr lang="en-US" sz="1200" u="none" strike="noStrike" kern="1200" dirty="0">
                          <a:solidFill>
                            <a:schemeClr val="dk1"/>
                          </a:solidFill>
                          <a:effectLst/>
                          <a:latin typeface="+mn-lt"/>
                          <a:ea typeface="+mn-ea"/>
                          <a:cs typeface="+mn-cs"/>
                        </a:rPr>
                        <a:t>×</a:t>
                      </a:r>
                      <a:r>
                        <a:rPr lang="en-US" sz="1200" u="none" strike="noStrike" kern="1200" baseline="0" dirty="0">
                          <a:solidFill>
                            <a:schemeClr val="dk1"/>
                          </a:solidFill>
                          <a:effectLst/>
                          <a:latin typeface="+mn-lt"/>
                          <a:ea typeface="+mn-ea"/>
                          <a:cs typeface="+mn-cs"/>
                        </a:rPr>
                        <a:t> 199.7</a:t>
                      </a:r>
                      <a:r>
                        <a:rPr lang="en-US" sz="1200" u="none" strike="noStrike" kern="1200" baseline="30000" dirty="0">
                          <a:solidFill>
                            <a:schemeClr val="dk1"/>
                          </a:solidFill>
                          <a:effectLst/>
                          <a:latin typeface="+mn-lt"/>
                          <a:ea typeface="+mn-ea"/>
                          <a:cs typeface="+mn-cs"/>
                        </a:rPr>
                        <a:t>-0.72</a:t>
                      </a:r>
                      <a:r>
                        <a:rPr lang="en-US" sz="1200" u="none" strike="noStrike" kern="1200" baseline="0" dirty="0">
                          <a:solidFill>
                            <a:schemeClr val="dk1"/>
                          </a:solidFill>
                          <a:effectLst/>
                          <a:latin typeface="+mn-lt"/>
                          <a:ea typeface="+mn-ea"/>
                          <a:cs typeface="+mn-cs"/>
                        </a:rPr>
                        <a:t> = 467.8 </a:t>
                      </a:r>
                      <a:r>
                        <a:rPr lang="en-US" sz="1200" u="none" strike="noStrike" kern="1200" baseline="0" dirty="0" err="1">
                          <a:solidFill>
                            <a:schemeClr val="dk1"/>
                          </a:solidFill>
                          <a:effectLst/>
                          <a:latin typeface="+mn-lt"/>
                          <a:ea typeface="+mn-ea"/>
                          <a:cs typeface="+mn-cs"/>
                        </a:rPr>
                        <a:t>lb</a:t>
                      </a:r>
                      <a:endParaRPr lang="en-US" sz="1200" u="none" strike="noStrike" kern="1200" baseline="30000" dirty="0">
                        <a:solidFill>
                          <a:schemeClr val="dk1"/>
                        </a:solidFill>
                        <a:effectLst/>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Q’ = 646 × p</a:t>
                      </a:r>
                      <a:r>
                        <a:rPr lang="en-US" sz="1200" u="none" strike="noStrike" kern="1200" baseline="30000" dirty="0">
                          <a:solidFill>
                            <a:schemeClr val="dk1"/>
                          </a:solidFill>
                          <a:effectLst/>
                          <a:latin typeface="+mn-lt"/>
                          <a:ea typeface="+mn-ea"/>
                          <a:cs typeface="+mn-cs"/>
                        </a:rPr>
                        <a:t>0.62</a:t>
                      </a:r>
                      <a:r>
                        <a:rPr lang="en-US" sz="1200" u="none" strike="noStrike" kern="1200" dirty="0">
                          <a:solidFill>
                            <a:schemeClr val="dk1"/>
                          </a:solidFill>
                          <a:effectLst/>
                          <a:latin typeface="+mn-lt"/>
                          <a:ea typeface="+mn-ea"/>
                          <a:cs typeface="+mn-cs"/>
                        </a:rPr>
                        <a:t> = 646 × 199.7</a:t>
                      </a:r>
                      <a:r>
                        <a:rPr lang="en-US" sz="1200" u="none" strike="noStrike" kern="1200" baseline="30000" dirty="0">
                          <a:solidFill>
                            <a:schemeClr val="dk1"/>
                          </a:solidFill>
                          <a:effectLst/>
                          <a:latin typeface="+mn-lt"/>
                          <a:ea typeface="+mn-ea"/>
                          <a:cs typeface="+mn-cs"/>
                        </a:rPr>
                        <a:t>0.62</a:t>
                      </a:r>
                      <a:r>
                        <a:rPr lang="en-US" sz="1200" u="none" strike="noStrike" kern="1200" dirty="0">
                          <a:solidFill>
                            <a:schemeClr val="dk1"/>
                          </a:solidFill>
                          <a:effectLst/>
                          <a:latin typeface="+mn-lt"/>
                          <a:ea typeface="+mn-ea"/>
                          <a:cs typeface="+mn-cs"/>
                        </a:rPr>
                        <a:t>  = 17,240 cfm</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mn-lt"/>
                          <a:ea typeface="+mn-ea"/>
                          <a:cs typeface="+mn-cs"/>
                        </a:rPr>
                        <a:t>G &gt; G’, therefore Q &gt;= Q’</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u="none" strike="noStrike" kern="1200" dirty="0">
                          <a:solidFill>
                            <a:schemeClr val="dk1"/>
                          </a:solidFill>
                          <a:effectLst/>
                          <a:latin typeface="+mn-lt"/>
                          <a:ea typeface="+mn-ea"/>
                          <a:cs typeface="+mn-cs"/>
                        </a:rPr>
                        <a:t>Q = 18,000 cfm</a:t>
                      </a:r>
                    </a:p>
                  </a:txBody>
                  <a:tcPr marL="7620" marR="7620" marT="7620" marB="0"/>
                </a:tc>
                <a:extLst>
                  <a:ext uri="{0D108BD9-81ED-4DB2-BD59-A6C34878D82A}">
                    <a16:rowId xmlns:a16="http://schemas.microsoft.com/office/drawing/2014/main" val="1355504048"/>
                  </a:ext>
                </a:extLst>
              </a:tr>
            </a:tbl>
          </a:graphicData>
        </a:graphic>
      </p:graphicFrame>
      <p:sp>
        <p:nvSpPr>
          <p:cNvPr id="9" name="Content Placeholder 5">
            <a:extLst>
              <a:ext uri="{FF2B5EF4-FFF2-40B4-BE49-F238E27FC236}">
                <a16:creationId xmlns:a16="http://schemas.microsoft.com/office/drawing/2014/main" id="{7C0C1487-65C7-669D-083E-1BCEED393446}"/>
              </a:ext>
            </a:extLst>
          </p:cNvPr>
          <p:cNvSpPr txBox="1">
            <a:spLocks/>
          </p:cNvSpPr>
          <p:nvPr/>
        </p:nvSpPr>
        <p:spPr>
          <a:xfrm>
            <a:off x="228585" y="2224491"/>
            <a:ext cx="8699488" cy="314349"/>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1000"/>
              </a:spcAft>
              <a:buFont typeface="Arial" panose="020B0604020202020204" pitchFamily="34" charset="0"/>
              <a:buNone/>
              <a:tabLst>
                <a:tab pos="741363" algn="l"/>
              </a:tabLst>
              <a:defRPr sz="1400" b="1" kern="1200">
                <a:solidFill>
                  <a:schemeClr val="tx2"/>
                </a:solidFill>
                <a:latin typeface="+mn-lt"/>
                <a:ea typeface="+mn-ea"/>
                <a:cs typeface="+mn-cs"/>
              </a:defRPr>
            </a:lvl1pPr>
            <a:lvl2pPr marL="174625" indent="-174625" algn="l" defTabSz="914400" rtl="0" eaLnBrk="1" latinLnBrk="0" hangingPunct="1">
              <a:spcBef>
                <a:spcPts val="0"/>
              </a:spcBef>
              <a:spcAft>
                <a:spcPts val="1000"/>
              </a:spcAft>
              <a:buClr>
                <a:schemeClr val="tx2"/>
              </a:buClr>
              <a:buFont typeface="Arial" panose="020B0604020202020204" pitchFamily="34" charset="0"/>
              <a:buChar char="•"/>
              <a:defRPr sz="1400" kern="1200">
                <a:solidFill>
                  <a:srgbClr val="555555"/>
                </a:solidFill>
                <a:latin typeface="+mn-lt"/>
                <a:ea typeface="+mn-ea"/>
                <a:cs typeface="+mn-cs"/>
              </a:defRPr>
            </a:lvl2pPr>
            <a:lvl3pPr marL="342900" indent="-168275" algn="l" defTabSz="914400" rtl="0" eaLnBrk="1" latinLnBrk="0" hangingPunct="1">
              <a:spcBef>
                <a:spcPts val="0"/>
              </a:spcBef>
              <a:spcAft>
                <a:spcPts val="1000"/>
              </a:spcAft>
              <a:buClr>
                <a:schemeClr val="tx2"/>
              </a:buClr>
              <a:buFont typeface="System Font Regular"/>
              <a:buChar char="−"/>
              <a:defRPr sz="1400" kern="1200">
                <a:solidFill>
                  <a:srgbClr val="555555"/>
                </a:solidFill>
                <a:latin typeface="+mn-lt"/>
                <a:ea typeface="+mn-ea"/>
                <a:cs typeface="+mn-cs"/>
              </a:defRPr>
            </a:lvl3pPr>
            <a:lvl4pPr marL="0" indent="0" algn="l" defTabSz="914400" rtl="0" eaLnBrk="1" latinLnBrk="0" hangingPunct="1">
              <a:spcBef>
                <a:spcPts val="0"/>
              </a:spcBef>
              <a:spcAft>
                <a:spcPts val="1000"/>
              </a:spcAft>
              <a:buFontTx/>
              <a:buNone/>
              <a:defRPr sz="1400" kern="1200">
                <a:solidFill>
                  <a:srgbClr val="555555"/>
                </a:solidFill>
                <a:latin typeface="+mn-lt"/>
                <a:ea typeface="+mn-ea"/>
                <a:cs typeface="+mn-cs"/>
              </a:defRPr>
            </a:lvl4pPr>
            <a:lvl5pPr marL="1828800" indent="-1828800" algn="ctr" defTabSz="914400" rtl="0" eaLnBrk="1" latinLnBrk="0" hangingPunct="1">
              <a:spcBef>
                <a:spcPts val="0"/>
              </a:spcBef>
              <a:spcAft>
                <a:spcPts val="1000"/>
              </a:spcAft>
              <a:buFontTx/>
              <a:buNone/>
              <a:defRPr sz="1400" b="1" kern="1200">
                <a:solidFill>
                  <a:srgbClr val="0097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Sample Calculation</a:t>
            </a:r>
          </a:p>
        </p:txBody>
      </p:sp>
      <p:sp>
        <p:nvSpPr>
          <p:cNvPr id="10" name="TextBox 9">
            <a:extLst>
              <a:ext uri="{FF2B5EF4-FFF2-40B4-BE49-F238E27FC236}">
                <a16:creationId xmlns:a16="http://schemas.microsoft.com/office/drawing/2014/main" id="{6461BDEE-D67B-D6A2-B8D2-BB62B757244E}"/>
              </a:ext>
            </a:extLst>
          </p:cNvPr>
          <p:cNvSpPr txBox="1"/>
          <p:nvPr/>
        </p:nvSpPr>
        <p:spPr>
          <a:xfrm>
            <a:off x="4676240" y="2161487"/>
            <a:ext cx="3610284" cy="246221"/>
          </a:xfrm>
          <a:prstGeom prst="rect">
            <a:avLst/>
          </a:prstGeom>
          <a:noFill/>
        </p:spPr>
        <p:txBody>
          <a:bodyPr wrap="none" rtlCol="0">
            <a:spAutoFit/>
          </a:bodyPr>
          <a:lstStyle/>
          <a:p>
            <a:r>
              <a:rPr lang="en-US" sz="1000" dirty="0"/>
              <a:t>*Note: See section ASHRAE Standard 15-2022, section 8.11</a:t>
            </a:r>
          </a:p>
        </p:txBody>
      </p:sp>
      <p:sp>
        <p:nvSpPr>
          <p:cNvPr id="3" name="Content Placeholder 7">
            <a:extLst>
              <a:ext uri="{FF2B5EF4-FFF2-40B4-BE49-F238E27FC236}">
                <a16:creationId xmlns:a16="http://schemas.microsoft.com/office/drawing/2014/main" id="{CAB8E5AC-03C0-A94E-D634-EA42B8A2CC26}"/>
              </a:ext>
            </a:extLst>
          </p:cNvPr>
          <p:cNvSpPr>
            <a:spLocks noGrp="1"/>
          </p:cNvSpPr>
          <p:nvPr>
            <p:ph sz="quarter" idx="18"/>
          </p:nvPr>
        </p:nvSpPr>
        <p:spPr>
          <a:xfrm>
            <a:off x="215928" y="809448"/>
            <a:ext cx="4460312" cy="957007"/>
          </a:xfrm>
        </p:spPr>
        <p:txBody>
          <a:bodyPr/>
          <a:lstStyle/>
          <a:p>
            <a:r>
              <a:rPr lang="en-US" sz="1200" dirty="0"/>
              <a:t>Based on largest refrigerant charge &amp; unit design pressure</a:t>
            </a:r>
          </a:p>
          <a:p>
            <a:r>
              <a:rPr lang="en-US" sz="1200" dirty="0"/>
              <a:t>Cannot be less than the Level 1 rate</a:t>
            </a:r>
          </a:p>
          <a:p>
            <a:r>
              <a:rPr lang="en-US" sz="1200" dirty="0"/>
              <a:t>A2Ls have more lenient mechanical room design requirements than class 2 or 3 refrigerants but may have higher ventilation rates during a Level 2 leak event</a:t>
            </a:r>
          </a:p>
          <a:p>
            <a:r>
              <a:rPr lang="en-US" sz="1200" dirty="0"/>
              <a:t>Round </a:t>
            </a:r>
            <a:r>
              <a:rPr lang="en-US" sz="1200" b="1" dirty="0"/>
              <a:t>up</a:t>
            </a:r>
            <a:r>
              <a:rPr lang="en-US" sz="1200" dirty="0"/>
              <a:t> Q to 2 significant digits</a:t>
            </a:r>
          </a:p>
          <a:p>
            <a:endParaRPr lang="en-US" sz="1200" dirty="0"/>
          </a:p>
        </p:txBody>
      </p:sp>
      <p:graphicFrame>
        <p:nvGraphicFramePr>
          <p:cNvPr id="14" name="Table 13">
            <a:extLst>
              <a:ext uri="{FF2B5EF4-FFF2-40B4-BE49-F238E27FC236}">
                <a16:creationId xmlns:a16="http://schemas.microsoft.com/office/drawing/2014/main" id="{BC93E0AD-1B79-8C7A-AD69-AF3D6982B79F}"/>
              </a:ext>
            </a:extLst>
          </p:cNvPr>
          <p:cNvGraphicFramePr>
            <a:graphicFrameLocks noGrp="1"/>
          </p:cNvGraphicFramePr>
          <p:nvPr/>
        </p:nvGraphicFramePr>
        <p:xfrm>
          <a:off x="4676241" y="626251"/>
          <a:ext cx="4225716" cy="1535236"/>
        </p:xfrm>
        <a:graphic>
          <a:graphicData uri="http://schemas.openxmlformats.org/drawingml/2006/table">
            <a:tbl>
              <a:tblPr firstRow="1" bandRow="1">
                <a:tableStyleId>{5C22544A-7EE6-4342-B048-85BDC9FD1C3A}</a:tableStyleId>
              </a:tblPr>
              <a:tblGrid>
                <a:gridCol w="1815932">
                  <a:extLst>
                    <a:ext uri="{9D8B030D-6E8A-4147-A177-3AD203B41FA5}">
                      <a16:colId xmlns:a16="http://schemas.microsoft.com/office/drawing/2014/main" val="1079434866"/>
                    </a:ext>
                  </a:extLst>
                </a:gridCol>
                <a:gridCol w="2409784">
                  <a:extLst>
                    <a:ext uri="{9D8B030D-6E8A-4147-A177-3AD203B41FA5}">
                      <a16:colId xmlns:a16="http://schemas.microsoft.com/office/drawing/2014/main" val="3437866809"/>
                    </a:ext>
                  </a:extLst>
                </a:gridCol>
              </a:tblGrid>
              <a:tr h="383809">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bg1"/>
                          </a:solidFill>
                          <a:effectLst/>
                        </a:rPr>
                        <a:t>Refrigerant Charge, G</a:t>
                      </a:r>
                      <a:endParaRPr lang="en-US" sz="1100" u="none" strike="noStrike" kern="1200" dirty="0">
                        <a:solidFill>
                          <a:schemeClr val="bg1"/>
                        </a:solidFill>
                        <a:effectLst/>
                        <a:latin typeface="+mn-lt"/>
                        <a:ea typeface="+mn-ea"/>
                        <a:cs typeface="+mn-cs"/>
                      </a:endParaRPr>
                    </a:p>
                  </a:txBody>
                  <a:tcPr marL="7620" marR="7620" marT="762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bg1"/>
                          </a:solidFill>
                          <a:effectLst/>
                        </a:rPr>
                        <a:t>Level 2 Ventilation Rate, Q</a:t>
                      </a:r>
                      <a:endParaRPr lang="en-US" sz="1100" u="none" strike="noStrike" kern="1200" baseline="-25000" dirty="0">
                        <a:solidFill>
                          <a:schemeClr val="bg1"/>
                        </a:solidFill>
                        <a:effectLst/>
                        <a:latin typeface="+mn-lt"/>
                        <a:ea typeface="+mn-ea"/>
                        <a:cs typeface="+mn-cs"/>
                      </a:endParaRPr>
                    </a:p>
                  </a:txBody>
                  <a:tcPr marL="7620" marR="7620" marT="7620" marB="0" anchor="ctr"/>
                </a:tc>
                <a:extLst>
                  <a:ext uri="{0D108BD9-81ED-4DB2-BD59-A6C34878D82A}">
                    <a16:rowId xmlns:a16="http://schemas.microsoft.com/office/drawing/2014/main" val="1953186434"/>
                  </a:ext>
                </a:extLst>
              </a:tr>
              <a:tr h="383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G &lt; 0.1 × G’</a:t>
                      </a:r>
                      <a:endParaRPr lang="en-US" sz="1100" u="none" strike="noStrike" kern="1200" dirty="0">
                        <a:solidFill>
                          <a:schemeClr val="dk1"/>
                        </a:solidFill>
                        <a:effectLst/>
                        <a:latin typeface="+mn-lt"/>
                        <a:ea typeface="+mn-ea"/>
                        <a:cs typeface="+mn-cs"/>
                      </a:endParaRPr>
                    </a:p>
                  </a:txBody>
                  <a:tcPr marL="7620" marR="7620" marT="762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Q &gt;= Q' × 0.102</a:t>
                      </a:r>
                    </a:p>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And Q &gt;= Q</a:t>
                      </a:r>
                      <a:r>
                        <a:rPr lang="en-US" sz="1100" u="none" strike="noStrike" kern="1200" baseline="-25000" dirty="0">
                          <a:solidFill>
                            <a:schemeClr val="dk1"/>
                          </a:solidFill>
                          <a:effectLst/>
                        </a:rPr>
                        <a:t>1</a:t>
                      </a:r>
                      <a:endParaRPr lang="en-US" sz="1100" u="none" strike="noStrike" kern="1200" baseline="-250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1877806923"/>
                  </a:ext>
                </a:extLst>
              </a:tr>
              <a:tr h="383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0.1 × G' &lt;= G &lt;= G'</a:t>
                      </a:r>
                      <a:endParaRPr lang="en-US" sz="1100" u="none" strike="noStrike" kern="1200" dirty="0">
                        <a:solidFill>
                          <a:schemeClr val="dk1"/>
                        </a:solidFill>
                        <a:effectLst/>
                        <a:latin typeface="+mn-lt"/>
                        <a:ea typeface="+mn-ea"/>
                        <a:cs typeface="+mn-cs"/>
                      </a:endParaRPr>
                    </a:p>
                  </a:txBody>
                  <a:tcPr marL="7620" marR="7620" marT="762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Q &gt;= Q' × [1 + 0.39 × ln (G/G’)]</a:t>
                      </a:r>
                    </a:p>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And Q &gt;= Q</a:t>
                      </a:r>
                      <a:r>
                        <a:rPr lang="en-US" sz="1100" u="none" strike="noStrike" kern="1200" baseline="-25000" dirty="0">
                          <a:solidFill>
                            <a:schemeClr val="dk1"/>
                          </a:solidFill>
                          <a:effectLst/>
                        </a:rPr>
                        <a:t>1</a:t>
                      </a:r>
                      <a:endParaRPr lang="en-US" sz="1100" u="none" strike="noStrike" kern="1200" baseline="-250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41602211"/>
                  </a:ext>
                </a:extLst>
              </a:tr>
              <a:tr h="383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rPr>
                        <a:t> G &gt; G'</a:t>
                      </a:r>
                      <a:endParaRPr lang="en-US" sz="1100" u="none" strike="noStrike" kern="1200" dirty="0">
                        <a:solidFill>
                          <a:schemeClr val="dk1"/>
                        </a:solidFill>
                        <a:effectLst/>
                        <a:latin typeface="+mn-lt"/>
                        <a:ea typeface="+mn-ea"/>
                        <a:cs typeface="+mn-cs"/>
                      </a:endParaRPr>
                    </a:p>
                  </a:txBody>
                  <a:tcPr marL="7620" marR="7620" marT="762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kern="1200" baseline="0" dirty="0">
                          <a:solidFill>
                            <a:schemeClr val="dk1"/>
                          </a:solidFill>
                          <a:effectLst/>
                        </a:rPr>
                        <a:t> Q &gt;= Q’</a:t>
                      </a:r>
                      <a:endParaRPr lang="en-US" sz="1100" u="none" strike="noStrike" kern="1200" baseline="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1393245494"/>
                  </a:ext>
                </a:extLst>
              </a:tr>
            </a:tbl>
          </a:graphicData>
        </a:graphic>
      </p:graphicFrame>
      <p:sp>
        <p:nvSpPr>
          <p:cNvPr id="4" name="Rectangle: Rounded Corners 3">
            <a:extLst>
              <a:ext uri="{FF2B5EF4-FFF2-40B4-BE49-F238E27FC236}">
                <a16:creationId xmlns:a16="http://schemas.microsoft.com/office/drawing/2014/main" id="{BAC376C0-1550-D0D5-41D7-AA3CF058E748}"/>
              </a:ext>
            </a:extLst>
          </p:cNvPr>
          <p:cNvSpPr/>
          <p:nvPr/>
        </p:nvSpPr>
        <p:spPr>
          <a:xfrm>
            <a:off x="1533257" y="3264621"/>
            <a:ext cx="6285965" cy="1310372"/>
          </a:xfrm>
          <a:prstGeom prst="roundRect">
            <a:avLst/>
          </a:prstGeom>
        </p:spPr>
        <p:style>
          <a:lnRef idx="2">
            <a:schemeClr val="accent3"/>
          </a:lnRef>
          <a:fillRef idx="1">
            <a:schemeClr val="lt1"/>
          </a:fillRef>
          <a:effectRef idx="0">
            <a:schemeClr val="accent3"/>
          </a:effectRef>
          <a:fontRef idx="minor">
            <a:schemeClr val="dk1"/>
          </a:fontRef>
        </p:style>
        <p:txBody>
          <a:bodyPr wrap="square" lIns="91440" tIns="91440" rIns="91440" bIns="91440" rtlCol="0" anchor="ctr">
            <a:noAutofit/>
          </a:bodyPr>
          <a:lstStyle/>
          <a:p>
            <a:pPr algn="ctr">
              <a:spcAft>
                <a:spcPts val="400"/>
              </a:spcAft>
            </a:pPr>
            <a:r>
              <a:rPr lang="en-US" sz="2000" b="1" dirty="0">
                <a:solidFill>
                  <a:schemeClr val="tx2"/>
                </a:solidFill>
              </a:rPr>
              <a:t>Note: Using Figure 8-1 may result in a higher ventilation rate than Table 8-3 when design pressure is on the lower end of each bucket</a:t>
            </a:r>
          </a:p>
        </p:txBody>
      </p:sp>
    </p:spTree>
    <p:extLst>
      <p:ext uri="{BB962C8B-B14F-4D97-AF65-F5344CB8AC3E}">
        <p14:creationId xmlns:p14="http://schemas.microsoft.com/office/powerpoint/2010/main" val="13195074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AB06-AE49-E8B0-DE6B-4BFD79CE73F9}"/>
              </a:ext>
            </a:extLst>
          </p:cNvPr>
          <p:cNvSpPr>
            <a:spLocks noGrp="1"/>
          </p:cNvSpPr>
          <p:nvPr>
            <p:ph type="title"/>
          </p:nvPr>
        </p:nvSpPr>
        <p:spPr/>
        <p:txBody>
          <a:bodyPr/>
          <a:lstStyle/>
          <a:p>
            <a:r>
              <a:rPr lang="en-US" dirty="0"/>
              <a:t>Machinery Room Ventilation Rates – A2L &amp; B2L</a:t>
            </a:r>
          </a:p>
        </p:txBody>
      </p:sp>
      <p:sp>
        <p:nvSpPr>
          <p:cNvPr id="6" name="Content Placeholder 5">
            <a:extLst>
              <a:ext uri="{FF2B5EF4-FFF2-40B4-BE49-F238E27FC236}">
                <a16:creationId xmlns:a16="http://schemas.microsoft.com/office/drawing/2014/main" id="{E5F0D8DC-654E-72CC-BE70-A0BBEE4AA22A}"/>
              </a:ext>
            </a:extLst>
          </p:cNvPr>
          <p:cNvSpPr>
            <a:spLocks noGrp="1"/>
          </p:cNvSpPr>
          <p:nvPr>
            <p:ph sz="quarter" idx="10"/>
          </p:nvPr>
        </p:nvSpPr>
        <p:spPr/>
        <p:txBody>
          <a:bodyPr/>
          <a:lstStyle/>
          <a:p>
            <a:r>
              <a:rPr lang="en-US" dirty="0"/>
              <a:t>Special Considerations</a:t>
            </a:r>
          </a:p>
        </p:txBody>
      </p:sp>
      <p:graphicFrame>
        <p:nvGraphicFramePr>
          <p:cNvPr id="12" name="Table 12">
            <a:extLst>
              <a:ext uri="{FF2B5EF4-FFF2-40B4-BE49-F238E27FC236}">
                <a16:creationId xmlns:a16="http://schemas.microsoft.com/office/drawing/2014/main" id="{DC6D40D7-1982-8B76-AE6C-087454B405E4}"/>
              </a:ext>
            </a:extLst>
          </p:cNvPr>
          <p:cNvGraphicFramePr>
            <a:graphicFrameLocks noGrp="1"/>
          </p:cNvGraphicFramePr>
          <p:nvPr>
            <p:extLst>
              <p:ext uri="{D42A27DB-BD31-4B8C-83A1-F6EECF244321}">
                <p14:modId xmlns:p14="http://schemas.microsoft.com/office/powerpoint/2010/main" val="3194621227"/>
              </p:ext>
            </p:extLst>
          </p:nvPr>
        </p:nvGraphicFramePr>
        <p:xfrm>
          <a:off x="304343" y="1070706"/>
          <a:ext cx="8283192" cy="2275061"/>
        </p:xfrm>
        <a:graphic>
          <a:graphicData uri="http://schemas.openxmlformats.org/drawingml/2006/table">
            <a:tbl>
              <a:tblPr firstRow="1" bandRow="1">
                <a:tableStyleId>{5C22544A-7EE6-4342-B048-85BDC9FD1C3A}</a:tableStyleId>
              </a:tblPr>
              <a:tblGrid>
                <a:gridCol w="4141596">
                  <a:extLst>
                    <a:ext uri="{9D8B030D-6E8A-4147-A177-3AD203B41FA5}">
                      <a16:colId xmlns:a16="http://schemas.microsoft.com/office/drawing/2014/main" val="1908403174"/>
                    </a:ext>
                  </a:extLst>
                </a:gridCol>
                <a:gridCol w="4141596">
                  <a:extLst>
                    <a:ext uri="{9D8B030D-6E8A-4147-A177-3AD203B41FA5}">
                      <a16:colId xmlns:a16="http://schemas.microsoft.com/office/drawing/2014/main" val="1645518827"/>
                    </a:ext>
                  </a:extLst>
                </a:gridCol>
              </a:tblGrid>
              <a:tr h="834881">
                <a:tc>
                  <a:txBody>
                    <a:bodyPr/>
                    <a:lstStyle/>
                    <a:p>
                      <a:pPr algn="ctr" fontAlgn="t"/>
                      <a:r>
                        <a:rPr lang="en-US" sz="1400" u="none" strike="noStrike" dirty="0">
                          <a:effectLst/>
                        </a:rPr>
                        <a:t>Status</a:t>
                      </a:r>
                      <a:endParaRPr lang="en-US" sz="1400" b="1" i="0" u="none" strike="noStrike" dirty="0">
                        <a:solidFill>
                          <a:srgbClr val="000000"/>
                        </a:solidFill>
                        <a:effectLst/>
                        <a:latin typeface="Arial" panose="020B0604020202020204" pitchFamily="34" charset="0"/>
                      </a:endParaRPr>
                    </a:p>
                  </a:txBody>
                  <a:tcPr marL="7620" marR="7620" marT="7620" marB="0"/>
                </a:tc>
                <a:tc>
                  <a:txBody>
                    <a:bodyPr/>
                    <a:lstStyle/>
                    <a:p>
                      <a:pPr algn="l" fontAlgn="t"/>
                      <a:r>
                        <a:rPr lang="en-US" sz="1400" u="none" strike="noStrike" dirty="0">
                          <a:effectLst/>
                        </a:rPr>
                        <a:t>Requirement</a:t>
                      </a:r>
                      <a:endParaRPr lang="en-US" sz="1400" b="1" i="0" u="none" strike="noStrike" dirty="0">
                        <a:solidFill>
                          <a:srgbClr val="000000"/>
                        </a:solidFill>
                        <a:effectLst/>
                        <a:latin typeface="Arial" panose="020B0604020202020204" pitchFamily="34" charset="0"/>
                      </a:endParaRPr>
                    </a:p>
                  </a:txBody>
                  <a:tcPr marL="914400" marR="7620" marT="7620" marB="0"/>
                </a:tc>
                <a:extLst>
                  <a:ext uri="{0D108BD9-81ED-4DB2-BD59-A6C34878D82A}">
                    <a16:rowId xmlns:a16="http://schemas.microsoft.com/office/drawing/2014/main" val="2022558517"/>
                  </a:ext>
                </a:extLst>
              </a:tr>
              <a:tr h="834881">
                <a:tc>
                  <a:txBody>
                    <a:bodyPr/>
                    <a:lstStyle/>
                    <a:p>
                      <a:pPr marL="0" indent="0" algn="l" fontAlgn="t">
                        <a:spcAft>
                          <a:spcPts val="300"/>
                        </a:spcAft>
                        <a:buFont typeface="Arial" panose="020B0604020202020204" pitchFamily="34" charset="0"/>
                        <a:buNone/>
                      </a:pPr>
                      <a:r>
                        <a:rPr lang="en-US" sz="1400" u="none" strike="noStrike" dirty="0">
                          <a:effectLst/>
                        </a:rPr>
                        <a:t>Leak &gt; 0.25 x LFL (section 8.11.6.2)</a:t>
                      </a:r>
                    </a:p>
                    <a:p>
                      <a:pPr marL="0" indent="0" algn="l" fontAlgn="t">
                        <a:spcAft>
                          <a:spcPts val="300"/>
                        </a:spcAft>
                        <a:buFont typeface="Arial" panose="020B0604020202020204" pitchFamily="34" charset="0"/>
                        <a:buNone/>
                      </a:pPr>
                      <a:r>
                        <a:rPr lang="en-US" sz="1400" u="none" strike="noStrike" dirty="0">
                          <a:effectLst/>
                        </a:rPr>
                        <a:t> </a:t>
                      </a:r>
                    </a:p>
                  </a:txBody>
                  <a:tcPr marR="7620" marT="7620" marB="0" anchor="ctr"/>
                </a:tc>
                <a:tc>
                  <a:txBody>
                    <a:bodyPr/>
                    <a:lstStyle/>
                    <a:p>
                      <a:pPr marL="0" indent="0" algn="l" fontAlgn="t">
                        <a:spcAft>
                          <a:spcPts val="300"/>
                        </a:spcAft>
                        <a:buFont typeface="Arial" panose="020B0604020202020204" pitchFamily="34" charset="0"/>
                        <a:buNone/>
                      </a:pPr>
                      <a:r>
                        <a:rPr lang="en-US" sz="1400" u="none" strike="noStrike" dirty="0">
                          <a:effectLst/>
                        </a:rPr>
                        <a:t>Disable:</a:t>
                      </a:r>
                    </a:p>
                    <a:p>
                      <a:pPr marL="285750" indent="-285750" algn="l" fontAlgn="t">
                        <a:spcAft>
                          <a:spcPts val="300"/>
                        </a:spcAft>
                        <a:buFont typeface="Arial" panose="020B0604020202020204" pitchFamily="34" charset="0"/>
                        <a:buChar char="•"/>
                      </a:pPr>
                      <a:r>
                        <a:rPr lang="en-US" sz="1400" u="none" strike="noStrike" dirty="0">
                          <a:effectLst/>
                        </a:rPr>
                        <a:t>Refrigerant compressors</a:t>
                      </a:r>
                    </a:p>
                    <a:p>
                      <a:pPr marL="285750" indent="-285750" algn="l" fontAlgn="t">
                        <a:spcAft>
                          <a:spcPts val="300"/>
                        </a:spcAft>
                        <a:buFont typeface="Arial" panose="020B0604020202020204" pitchFamily="34" charset="0"/>
                        <a:buChar char="•"/>
                      </a:pPr>
                      <a:r>
                        <a:rPr lang="en-US" sz="1400" u="none" strike="noStrike" dirty="0">
                          <a:effectLst/>
                        </a:rPr>
                        <a:t>Refrigerant pumps</a:t>
                      </a:r>
                    </a:p>
                    <a:p>
                      <a:pPr marL="285750" indent="-285750" algn="l" fontAlgn="t">
                        <a:spcAft>
                          <a:spcPts val="300"/>
                        </a:spcAft>
                        <a:buFont typeface="Arial" panose="020B0604020202020204" pitchFamily="34" charset="0"/>
                        <a:buChar char="•"/>
                      </a:pPr>
                      <a:r>
                        <a:rPr lang="en-US" sz="1400" u="none" strike="noStrike" dirty="0">
                          <a:effectLst/>
                        </a:rPr>
                        <a:t>Normally closed automatic refrigerant valves</a:t>
                      </a:r>
                    </a:p>
                    <a:p>
                      <a:pPr marL="285750" indent="-285750" algn="l" fontAlgn="t">
                        <a:spcAft>
                          <a:spcPts val="300"/>
                        </a:spcAft>
                        <a:buFont typeface="Arial" panose="020B0604020202020204" pitchFamily="34" charset="0"/>
                        <a:buChar char="•"/>
                      </a:pPr>
                      <a:r>
                        <a:rPr lang="en-US" sz="1400" u="none" strike="noStrike" dirty="0">
                          <a:effectLst/>
                        </a:rPr>
                        <a:t>Other unclassified electrical sources of ignition with apparent power rating greater than 1 kVA</a:t>
                      </a:r>
                      <a:endParaRPr lang="en-US" sz="1400" b="0" i="0" u="none" strike="noStrike" dirty="0">
                        <a:solidFill>
                          <a:srgbClr val="000000"/>
                        </a:solidFill>
                        <a:effectLst/>
                        <a:latin typeface="Times New Roman" panose="02020603050405020304" pitchFamily="18" charset="0"/>
                      </a:endParaRPr>
                    </a:p>
                  </a:txBody>
                  <a:tcPr marR="7620" marT="7620" marB="0"/>
                </a:tc>
                <a:extLst>
                  <a:ext uri="{0D108BD9-81ED-4DB2-BD59-A6C34878D82A}">
                    <a16:rowId xmlns:a16="http://schemas.microsoft.com/office/drawing/2014/main" val="914803631"/>
                  </a:ext>
                </a:extLst>
              </a:tr>
            </a:tbl>
          </a:graphicData>
        </a:graphic>
      </p:graphicFrame>
      <p:sp>
        <p:nvSpPr>
          <p:cNvPr id="4" name="TextBox 3">
            <a:extLst>
              <a:ext uri="{FF2B5EF4-FFF2-40B4-BE49-F238E27FC236}">
                <a16:creationId xmlns:a16="http://schemas.microsoft.com/office/drawing/2014/main" id="{A7FA1CD8-5D8D-4D0C-4AB6-17786B52C2D4}"/>
              </a:ext>
            </a:extLst>
          </p:cNvPr>
          <p:cNvSpPr txBox="1"/>
          <p:nvPr/>
        </p:nvSpPr>
        <p:spPr>
          <a:xfrm>
            <a:off x="296679" y="3660116"/>
            <a:ext cx="8549897" cy="923330"/>
          </a:xfrm>
          <a:prstGeom prst="rect">
            <a:avLst/>
          </a:prstGeom>
          <a:noFill/>
        </p:spPr>
        <p:txBody>
          <a:bodyPr wrap="square">
            <a:spAutoFit/>
          </a:bodyPr>
          <a:lstStyle/>
          <a:p>
            <a:pPr marL="0" indent="0" algn="l" fontAlgn="t">
              <a:spcAft>
                <a:spcPts val="300"/>
              </a:spcAft>
              <a:buFont typeface="Arial" panose="020B0604020202020204" pitchFamily="34" charset="0"/>
              <a:buNone/>
            </a:pPr>
            <a:r>
              <a:rPr lang="en-US" sz="1800" i="1" u="none" strike="noStrike" dirty="0">
                <a:effectLst/>
              </a:rPr>
              <a:t>Note: for many A2Ls, 0.25 * LFL will be very close to the RCL.  It may be less complex to use the lesser of the two to trigger both Level 2 alarms (based on RCL per Table 8-1) and the above interlocks  (based on 0.25 x LFL)</a:t>
            </a:r>
            <a:endParaRPr lang="en-US" sz="1800" b="0" i="1" u="none" strike="noStrike"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175777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DBB64E-3232-48FD-A7F0-76A6CEED18C2}"/>
              </a:ext>
            </a:extLst>
          </p:cNvPr>
          <p:cNvPicPr>
            <a:picLocks noChangeAspect="1"/>
          </p:cNvPicPr>
          <p:nvPr/>
        </p:nvPicPr>
        <p:blipFill>
          <a:blip r:embed="rId3"/>
          <a:stretch>
            <a:fillRect/>
          </a:stretch>
        </p:blipFill>
        <p:spPr>
          <a:xfrm>
            <a:off x="6144610" y="684453"/>
            <a:ext cx="2547248" cy="937060"/>
          </a:xfrm>
          <a:prstGeom prst="rect">
            <a:avLst/>
          </a:prstGeom>
        </p:spPr>
      </p:pic>
      <p:pic>
        <p:nvPicPr>
          <p:cNvPr id="3" name="Picture 2">
            <a:extLst>
              <a:ext uri="{FF2B5EF4-FFF2-40B4-BE49-F238E27FC236}">
                <a16:creationId xmlns:a16="http://schemas.microsoft.com/office/drawing/2014/main" id="{10D05740-14F6-4E1C-99D8-471E9F19F86A}"/>
              </a:ext>
            </a:extLst>
          </p:cNvPr>
          <p:cNvPicPr>
            <a:picLocks noChangeAspect="1"/>
          </p:cNvPicPr>
          <p:nvPr/>
        </p:nvPicPr>
        <p:blipFill>
          <a:blip r:embed="rId4"/>
          <a:stretch>
            <a:fillRect/>
          </a:stretch>
        </p:blipFill>
        <p:spPr>
          <a:xfrm>
            <a:off x="6586181" y="1845786"/>
            <a:ext cx="1664105" cy="737387"/>
          </a:xfrm>
          <a:prstGeom prst="rect">
            <a:avLst/>
          </a:prstGeom>
        </p:spPr>
      </p:pic>
      <p:sp>
        <p:nvSpPr>
          <p:cNvPr id="2" name="Title 1">
            <a:extLst>
              <a:ext uri="{FF2B5EF4-FFF2-40B4-BE49-F238E27FC236}">
                <a16:creationId xmlns:a16="http://schemas.microsoft.com/office/drawing/2014/main" id="{251F64C2-064C-C64C-B39C-E1A8A8A99DE7}"/>
              </a:ext>
            </a:extLst>
          </p:cNvPr>
          <p:cNvSpPr>
            <a:spLocks noGrp="1"/>
          </p:cNvSpPr>
          <p:nvPr>
            <p:ph type="title"/>
          </p:nvPr>
        </p:nvSpPr>
        <p:spPr/>
        <p:txBody>
          <a:bodyPr>
            <a:noAutofit/>
          </a:bodyPr>
          <a:lstStyle/>
          <a:p>
            <a:r>
              <a:rPr lang="en-US"/>
              <a:t>Where Can I Go for Information?</a:t>
            </a:r>
          </a:p>
        </p:txBody>
      </p:sp>
      <p:sp>
        <p:nvSpPr>
          <p:cNvPr id="6" name="Content Placeholder 5">
            <a:extLst>
              <a:ext uri="{FF2B5EF4-FFF2-40B4-BE49-F238E27FC236}">
                <a16:creationId xmlns:a16="http://schemas.microsoft.com/office/drawing/2014/main" id="{D72A064D-6807-FEAB-864F-714B4218779F}"/>
              </a:ext>
            </a:extLst>
          </p:cNvPr>
          <p:cNvSpPr>
            <a:spLocks noGrp="1"/>
          </p:cNvSpPr>
          <p:nvPr>
            <p:ph sz="quarter" idx="10"/>
          </p:nvPr>
        </p:nvSpPr>
        <p:spPr/>
        <p:txBody>
          <a:bodyPr/>
          <a:lstStyle/>
          <a:p>
            <a:r>
              <a:rPr lang="en-US"/>
              <a:t>Resources</a:t>
            </a:r>
          </a:p>
        </p:txBody>
      </p:sp>
      <p:sp>
        <p:nvSpPr>
          <p:cNvPr id="7" name="Content Placeholder 6">
            <a:extLst>
              <a:ext uri="{FF2B5EF4-FFF2-40B4-BE49-F238E27FC236}">
                <a16:creationId xmlns:a16="http://schemas.microsoft.com/office/drawing/2014/main" id="{C579BDA9-4589-DA8A-3B14-B5A224048837}"/>
              </a:ext>
            </a:extLst>
          </p:cNvPr>
          <p:cNvSpPr>
            <a:spLocks noGrp="1"/>
          </p:cNvSpPr>
          <p:nvPr>
            <p:ph sz="quarter" idx="18"/>
          </p:nvPr>
        </p:nvSpPr>
        <p:spPr/>
        <p:txBody>
          <a:bodyPr/>
          <a:lstStyle/>
          <a:p>
            <a:pPr>
              <a:spcAft>
                <a:spcPts val="1200"/>
              </a:spcAft>
            </a:pPr>
            <a:r>
              <a:rPr lang="en-US" sz="1400" u="sng">
                <a:solidFill>
                  <a:schemeClr val="tx2"/>
                </a:solidFill>
                <a:cs typeface="Helvetica" panose="020B0604020202020204" pitchFamily="34" charset="0"/>
                <a:hlinkClick r:id="rId5">
                  <a:extLst>
                    <a:ext uri="{A12FA001-AC4F-418D-AE19-62706E023703}">
                      <ahyp:hlinkClr xmlns:ahyp="http://schemas.microsoft.com/office/drawing/2018/hyperlinkcolor" val="tx"/>
                    </a:ext>
                  </a:extLst>
                </a:hlinkClick>
              </a:rPr>
              <a:t>https://www.daikinapplied.com/training</a:t>
            </a:r>
            <a:endParaRPr lang="en-US" sz="1400" u="sng">
              <a:solidFill>
                <a:schemeClr val="tx2"/>
              </a:solidFill>
              <a:cs typeface="Helvetica" panose="020B0604020202020204" pitchFamily="34" charset="0"/>
            </a:endParaRPr>
          </a:p>
          <a:p>
            <a:pPr>
              <a:spcAft>
                <a:spcPts val="1200"/>
              </a:spcAft>
            </a:pPr>
            <a:r>
              <a:rPr lang="en-US" sz="1400" u="sng">
                <a:solidFill>
                  <a:schemeClr val="tx2"/>
                </a:solidFill>
                <a:cs typeface="Helvetica" panose="020B0604020202020204" pitchFamily="34" charset="0"/>
                <a:hlinkClick r:id="rId6">
                  <a:extLst>
                    <a:ext uri="{A12FA001-AC4F-418D-AE19-62706E023703}">
                      <ahyp:hlinkClr xmlns:ahyp="http://schemas.microsoft.com/office/drawing/2018/hyperlinkcolor" val="tx"/>
                    </a:ext>
                  </a:extLst>
                </a:hlinkClick>
              </a:rPr>
              <a:t>https://www.ahrinet.org/saferefrigerant</a:t>
            </a:r>
          </a:p>
          <a:p>
            <a:pPr>
              <a:spcAft>
                <a:spcPts val="1200"/>
              </a:spcAft>
            </a:pPr>
            <a:r>
              <a:rPr lang="en-US" sz="1400" u="sng">
                <a:solidFill>
                  <a:schemeClr val="tx2"/>
                </a:solidFill>
                <a:cs typeface="Helvetica" panose="020B0604020202020204" pitchFamily="34" charset="0"/>
                <a:hlinkClick r:id="rId7">
                  <a:extLst>
                    <a:ext uri="{A12FA001-AC4F-418D-AE19-62706E023703}">
                      <ahyp:hlinkClr xmlns:ahyp="http://schemas.microsoft.com/office/drawing/2018/hyperlinkcolor" val="tx"/>
                    </a:ext>
                  </a:extLst>
                </a:hlinkClick>
              </a:rPr>
              <a:t>https://www.escogroup.org/training/lowgwprefrigerant.html</a:t>
            </a:r>
            <a:endParaRPr lang="en-US" sz="1400" u="sng">
              <a:solidFill>
                <a:schemeClr val="tx2"/>
              </a:solidFill>
              <a:cs typeface="Helvetica" panose="020B0604020202020204" pitchFamily="34" charset="0"/>
            </a:endParaRPr>
          </a:p>
          <a:p>
            <a:pPr>
              <a:spcAft>
                <a:spcPts val="1200"/>
              </a:spcAft>
            </a:pPr>
            <a:r>
              <a:rPr lang="en-US" sz="1400" u="sng">
                <a:solidFill>
                  <a:schemeClr val="tx2"/>
                </a:solidFill>
                <a:cs typeface="Helvetica" panose="020B0604020202020204" pitchFamily="34" charset="0"/>
                <a:hlinkClick r:id="rId8">
                  <a:extLst>
                    <a:ext uri="{A12FA001-AC4F-418D-AE19-62706E023703}">
                      <ahyp:hlinkClr xmlns:ahyp="http://schemas.microsoft.com/office/drawing/2018/hyperlinkcolor" val="tx"/>
                    </a:ext>
                  </a:extLst>
                </a:hlinkClick>
              </a:rPr>
              <a:t>https://www.acca.org/education/a2l-refrigerants</a:t>
            </a:r>
            <a:endParaRPr lang="en-US" sz="1400" u="sng">
              <a:solidFill>
                <a:schemeClr val="tx2"/>
              </a:solidFill>
              <a:cs typeface="Helvetica" panose="020B0604020202020204" pitchFamily="34" charset="0"/>
            </a:endParaRPr>
          </a:p>
          <a:p>
            <a:pPr>
              <a:spcAft>
                <a:spcPts val="1200"/>
              </a:spcAft>
            </a:pPr>
            <a:r>
              <a:rPr lang="en-US" sz="1400" u="sng">
                <a:solidFill>
                  <a:schemeClr val="tx2"/>
                </a:solidFill>
              </a:rPr>
              <a:t>https://www.rses.org/training/lowgwpa2l.aspx</a:t>
            </a:r>
          </a:p>
          <a:p>
            <a:pPr>
              <a:spcAft>
                <a:spcPts val="1200"/>
              </a:spcAft>
            </a:pPr>
            <a:r>
              <a:rPr lang="en-US" sz="1400" u="sng">
                <a:solidFill>
                  <a:schemeClr val="tx2"/>
                </a:solidFill>
                <a:cs typeface="Helvetica" panose="020B0604020202020204" pitchFamily="34" charset="0"/>
                <a:hlinkClick r:id="rId6">
                  <a:extLst>
                    <a:ext uri="{A12FA001-AC4F-418D-AE19-62706E023703}">
                      <ahyp:hlinkClr xmlns:ahyp="http://schemas.microsoft.com/office/drawing/2018/hyperlinkcolor" val="tx"/>
                    </a:ext>
                  </a:extLst>
                </a:hlinkClick>
              </a:rPr>
              <a:t>https://www.r32reasons.com/</a:t>
            </a:r>
            <a:endParaRPr lang="en-US" sz="1400" u="sng">
              <a:solidFill>
                <a:schemeClr val="tx2"/>
              </a:solidFill>
              <a:cs typeface="Helvetica" panose="020B0604020202020204" pitchFamily="34" charset="0"/>
            </a:endParaRPr>
          </a:p>
          <a:p>
            <a:pPr>
              <a:spcAft>
                <a:spcPts val="1200"/>
              </a:spcAft>
            </a:pPr>
            <a:r>
              <a:rPr lang="en-US" sz="1400">
                <a:solidFill>
                  <a:schemeClr val="tx2"/>
                </a:solidFill>
                <a:cs typeface="Helvetica" panose="020B0604020202020204" pitchFamily="34" charset="0"/>
                <a:hlinkClick r:id="rId9">
                  <a:extLst>
                    <a:ext uri="{A12FA001-AC4F-418D-AE19-62706E023703}">
                      <ahyp:hlinkClr xmlns:ahyp="http://schemas.microsoft.com/office/drawing/2018/hyperlinkcolor" val="tx"/>
                    </a:ext>
                  </a:extLst>
                </a:hlinkClick>
              </a:rPr>
              <a:t>https://www.ashrae.org/technical-resources/bookstore/ashrae-refrigeration-resources</a:t>
            </a:r>
            <a:endParaRPr lang="en-US" sz="1400">
              <a:solidFill>
                <a:schemeClr val="tx2"/>
              </a:solidFill>
              <a:cs typeface="Helvetica" panose="020B0604020202020204" pitchFamily="34" charset="0"/>
            </a:endParaRPr>
          </a:p>
          <a:p>
            <a:pPr>
              <a:spcAft>
                <a:spcPts val="1200"/>
              </a:spcAft>
            </a:pP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https://www.iapmo.org/media/31999/2024-umc-code-changes-randy-young.pdf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1400">
                <a:solidFill>
                  <a:schemeClr val="tx2"/>
                </a:solidFill>
                <a:cs typeface="Helvetica" panose="020B0604020202020204" pitchFamily="34" charset="0"/>
                <a:hlinkClick r:id="rId11"/>
              </a:rPr>
              <a:t>https://www.iccsafe.org/products-and-services/i-codes/a2l-refrigerants-transition/</a:t>
            </a:r>
            <a:endParaRPr lang="en-US" sz="1400">
              <a:solidFill>
                <a:schemeClr val="tx2"/>
              </a:solidFill>
              <a:cs typeface="Helvetica" panose="020B0604020202020204" pitchFamily="34" charset="0"/>
            </a:endParaRPr>
          </a:p>
        </p:txBody>
      </p:sp>
      <p:sp>
        <p:nvSpPr>
          <p:cNvPr id="9" name="Footer Placeholder 4">
            <a:extLst>
              <a:ext uri="{FF2B5EF4-FFF2-40B4-BE49-F238E27FC236}">
                <a16:creationId xmlns:a16="http://schemas.microsoft.com/office/drawing/2014/main" id="{5F9CF2F3-BB53-C842-8C4D-7388D2DF24F1}"/>
              </a:ext>
            </a:extLst>
          </p:cNvPr>
          <p:cNvSpPr>
            <a:spLocks noGrp="1"/>
          </p:cNvSpPr>
          <p:nvPr>
            <p:ph type="ftr" sz="quarter" idx="3"/>
          </p:nvPr>
        </p:nvSpPr>
        <p:spPr>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Tree>
    <p:extLst>
      <p:ext uri="{BB962C8B-B14F-4D97-AF65-F5344CB8AC3E}">
        <p14:creationId xmlns:p14="http://schemas.microsoft.com/office/powerpoint/2010/main" val="975748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64C2-064C-C64C-B39C-E1A8A8A99DE7}"/>
              </a:ext>
            </a:extLst>
          </p:cNvPr>
          <p:cNvSpPr>
            <a:spLocks noGrp="1"/>
          </p:cNvSpPr>
          <p:nvPr>
            <p:ph type="title"/>
          </p:nvPr>
        </p:nvSpPr>
        <p:spPr/>
        <p:txBody>
          <a:bodyPr>
            <a:noAutofit/>
          </a:bodyPr>
          <a:lstStyle/>
          <a:p>
            <a:r>
              <a:rPr lang="en-US"/>
              <a:t>Where Can I Go for Information?</a:t>
            </a:r>
          </a:p>
        </p:txBody>
      </p:sp>
      <p:sp>
        <p:nvSpPr>
          <p:cNvPr id="4" name="Content Placeholder 3">
            <a:extLst>
              <a:ext uri="{FF2B5EF4-FFF2-40B4-BE49-F238E27FC236}">
                <a16:creationId xmlns:a16="http://schemas.microsoft.com/office/drawing/2014/main" id="{41D33FBF-A36F-B01C-76E7-19C09E6AF381}"/>
              </a:ext>
            </a:extLst>
          </p:cNvPr>
          <p:cNvSpPr>
            <a:spLocks noGrp="1"/>
          </p:cNvSpPr>
          <p:nvPr>
            <p:ph sz="quarter" idx="10"/>
          </p:nvPr>
        </p:nvSpPr>
        <p:spPr/>
        <p:txBody>
          <a:bodyPr/>
          <a:lstStyle/>
          <a:p>
            <a:r>
              <a:rPr lang="en-US"/>
              <a:t>More Resources</a:t>
            </a:r>
          </a:p>
        </p:txBody>
      </p:sp>
      <p:sp>
        <p:nvSpPr>
          <p:cNvPr id="5" name="Content Placeholder 4">
            <a:extLst>
              <a:ext uri="{FF2B5EF4-FFF2-40B4-BE49-F238E27FC236}">
                <a16:creationId xmlns:a16="http://schemas.microsoft.com/office/drawing/2014/main" id="{7EA4773A-BDF5-2818-3BB8-44B3FC2D73CF}"/>
              </a:ext>
            </a:extLst>
          </p:cNvPr>
          <p:cNvSpPr>
            <a:spLocks noGrp="1"/>
          </p:cNvSpPr>
          <p:nvPr>
            <p:ph sz="quarter" idx="18"/>
          </p:nvPr>
        </p:nvSpPr>
        <p:spPr/>
        <p:txBody>
          <a:bodyPr/>
          <a:lstStyle/>
          <a:p>
            <a:pPr>
              <a:spcAft>
                <a:spcPts val="1200"/>
              </a:spcAft>
            </a:pPr>
            <a:r>
              <a:rPr lang="en-US" sz="1400" dirty="0">
                <a:solidFill>
                  <a:schemeClr val="tx2"/>
                </a:solidFill>
                <a:cs typeface="Helvetica" panose="020B0604020202020204" pitchFamily="34" charset="0"/>
                <a:hlinkClick r:id="rId3"/>
              </a:rPr>
              <a:t>https://www.ashrae.org/news/ashraejournal/ashrae-journal-podcast-episode-37</a:t>
            </a:r>
          </a:p>
          <a:p>
            <a:pPr>
              <a:spcAft>
                <a:spcPts val="1200"/>
              </a:spcAft>
            </a:pPr>
            <a:r>
              <a:rPr lang="en-US" sz="1400" dirty="0">
                <a:solidFill>
                  <a:schemeClr val="tx2"/>
                </a:solidFill>
                <a:cs typeface="Helvetica" panose="020B0604020202020204" pitchFamily="34" charset="0"/>
                <a:hlinkClick r:id="rId3"/>
              </a:rPr>
              <a:t>https://www.achrnews.com/articles/153195-understanding-a2l-refrigerants</a:t>
            </a:r>
            <a:endParaRPr lang="en-US" sz="1400" dirty="0">
              <a:solidFill>
                <a:schemeClr val="tx2"/>
              </a:solidFill>
              <a:cs typeface="Helvetica" panose="020B0604020202020204" pitchFamily="34" charset="0"/>
            </a:endParaRPr>
          </a:p>
          <a:p>
            <a:pPr>
              <a:spcAft>
                <a:spcPts val="1200"/>
              </a:spcAft>
            </a:pPr>
            <a:r>
              <a:rPr lang="en-US" sz="1400" dirty="0">
                <a:solidFill>
                  <a:schemeClr val="tx2"/>
                </a:solidFill>
                <a:cs typeface="Helvetica" panose="020B0604020202020204" pitchFamily="34" charset="0"/>
                <a:hlinkClick r:id="rId4"/>
              </a:rPr>
              <a:t>https://www.esmagazine.com/articles/99996-a2l-refrigerants-safely-addressing-refrigerant-flammability-concerns</a:t>
            </a:r>
          </a:p>
          <a:p>
            <a:pPr marL="0" marR="0">
              <a:spcBef>
                <a:spcPts val="0"/>
              </a:spcBef>
              <a:spcAft>
                <a:spcPts val="0"/>
              </a:spcAft>
            </a:pPr>
            <a:r>
              <a:rPr lang="en-US" u="sng" kern="100" dirty="0">
                <a:solidFill>
                  <a:srgbClr val="0563C1"/>
                </a:solidFill>
                <a:effectLst/>
                <a:ea typeface="Calibri" panose="020F0502020204030204" pitchFamily="34" charset="0"/>
                <a:cs typeface="Times New Roman" panose="02020603050405020304" pitchFamily="18" charset="0"/>
                <a:hlinkClick r:id="rId5"/>
              </a:rPr>
              <a:t>https://www.iccsafe.org/products-and-services/i-codes/a2l-refrigerants-transition/</a:t>
            </a:r>
            <a:endParaRPr lang="en-US" u="sng" kern="100" dirty="0">
              <a:solidFill>
                <a:srgbClr val="0563C1"/>
              </a:solidFill>
              <a:effectLst/>
              <a:ea typeface="Calibri" panose="020F0502020204030204" pitchFamily="34" charset="0"/>
              <a:cs typeface="Times New Roman" panose="02020603050405020304" pitchFamily="18" charset="0"/>
            </a:endParaRPr>
          </a:p>
          <a:p>
            <a:pPr marL="0" marR="0">
              <a:spcBef>
                <a:spcPts val="0"/>
              </a:spcBef>
              <a:spcAft>
                <a:spcPts val="0"/>
              </a:spcAft>
            </a:pPr>
            <a:endParaRPr lang="en-US" u="sng" kern="100" dirty="0">
              <a:solidFill>
                <a:srgbClr val="0563C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kern="100" dirty="0">
                <a:effectLst/>
                <a:ea typeface="Calibri" panose="020F0502020204030204" pitchFamily="34" charset="0"/>
                <a:cs typeface="Times New Roman" panose="02020603050405020304" pitchFamily="18" charset="0"/>
                <a:hlinkClick r:id="rId6"/>
              </a:rPr>
              <a:t>https://www.ahrinet.org/a2l-refrigerant-building-code-map?state=OH#map</a:t>
            </a:r>
            <a:endParaRPr lang="en-US" u="sng" kern="100" dirty="0">
              <a:solidFill>
                <a:srgbClr val="0563C1"/>
              </a:solidFill>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400" dirty="0">
              <a:solidFill>
                <a:schemeClr val="tx2"/>
              </a:solidFill>
              <a:cs typeface="Helvetica" panose="020B0604020202020204" pitchFamily="34" charset="0"/>
              <a:hlinkClick r:id="rId4"/>
            </a:endParaRPr>
          </a:p>
          <a:p>
            <a:pPr>
              <a:spcAft>
                <a:spcPts val="1200"/>
              </a:spcAft>
            </a:pPr>
            <a:r>
              <a:rPr lang="en-US" dirty="0">
                <a:solidFill>
                  <a:schemeClr val="tx2"/>
                </a:solidFill>
                <a:cs typeface="Helvetica" panose="020B0604020202020204" pitchFamily="34" charset="0"/>
              </a:rPr>
              <a:t>AHRI Webcast Series</a:t>
            </a:r>
          </a:p>
          <a:p>
            <a:pPr lvl="2">
              <a:spcAft>
                <a:spcPts val="1200"/>
              </a:spcAft>
            </a:pPr>
            <a:r>
              <a:rPr lang="en-US" dirty="0">
                <a:solidFill>
                  <a:schemeClr val="tx2"/>
                </a:solidFill>
                <a:cs typeface="Helvetica" panose="020B0604020202020204" pitchFamily="34" charset="0"/>
                <a:hlinkClick r:id="rId7"/>
              </a:rPr>
              <a:t>An Introduction to A2L Refrigerants</a:t>
            </a:r>
            <a:endParaRPr lang="en-US" dirty="0">
              <a:solidFill>
                <a:schemeClr val="tx2"/>
              </a:solidFill>
              <a:cs typeface="Helvetica" panose="020B0604020202020204" pitchFamily="34" charset="0"/>
            </a:endParaRPr>
          </a:p>
          <a:p>
            <a:pPr lvl="2">
              <a:spcAft>
                <a:spcPts val="1200"/>
              </a:spcAft>
            </a:pPr>
            <a:r>
              <a:rPr lang="en-US" dirty="0">
                <a:solidFill>
                  <a:schemeClr val="tx2"/>
                </a:solidFill>
                <a:cs typeface="Helvetica" panose="020B0604020202020204" pitchFamily="34" charset="0"/>
                <a:hlinkClick r:id="rId8"/>
              </a:rPr>
              <a:t>A2L Refrigerants Webinar Series Part 2 - Updates to Standards and Model Codes</a:t>
            </a:r>
            <a:endParaRPr lang="en-US" dirty="0">
              <a:solidFill>
                <a:schemeClr val="tx2"/>
              </a:solidFill>
              <a:cs typeface="Helvetica" panose="020B0604020202020204" pitchFamily="34" charset="0"/>
            </a:endParaRPr>
          </a:p>
          <a:p>
            <a:pPr lvl="2">
              <a:spcAft>
                <a:spcPts val="1200"/>
              </a:spcAft>
            </a:pPr>
            <a:r>
              <a:rPr lang="en-US" dirty="0">
                <a:solidFill>
                  <a:schemeClr val="tx2"/>
                </a:solidFill>
                <a:cs typeface="Helvetica" panose="020B0604020202020204" pitchFamily="34" charset="0"/>
                <a:hlinkClick r:id="rId9"/>
              </a:rPr>
              <a:t>A2L Refrigerants Webinar Series Part 3: State and Local Codes and Available Resources</a:t>
            </a:r>
            <a:endParaRPr lang="en-US" dirty="0">
              <a:solidFill>
                <a:schemeClr val="tx2"/>
              </a:solidFill>
              <a:cs typeface="Helvetica" panose="020B0604020202020204" pitchFamily="34" charset="0"/>
            </a:endParaRPr>
          </a:p>
          <a:p>
            <a:pPr lvl="2">
              <a:spcAft>
                <a:spcPts val="1200"/>
              </a:spcAft>
            </a:pPr>
            <a:endParaRPr lang="en-US" dirty="0">
              <a:solidFill>
                <a:schemeClr val="tx2"/>
              </a:solidFill>
              <a:cs typeface="Helvetica" panose="020B0604020202020204" pitchFamily="34" charset="0"/>
            </a:endParaRPr>
          </a:p>
          <a:p>
            <a:pPr lvl="2">
              <a:spcAft>
                <a:spcPts val="1200"/>
              </a:spcAft>
            </a:pPr>
            <a:endParaRPr lang="en-US" dirty="0">
              <a:solidFill>
                <a:schemeClr val="tx2"/>
              </a:solidFill>
              <a:cs typeface="Helvetica" panose="020B0604020202020204" pitchFamily="34" charset="0"/>
            </a:endParaRPr>
          </a:p>
        </p:txBody>
      </p:sp>
      <p:sp>
        <p:nvSpPr>
          <p:cNvPr id="9" name="Footer Placeholder 4">
            <a:extLst>
              <a:ext uri="{FF2B5EF4-FFF2-40B4-BE49-F238E27FC236}">
                <a16:creationId xmlns:a16="http://schemas.microsoft.com/office/drawing/2014/main" id="{5F9CF2F3-BB53-C842-8C4D-7388D2DF24F1}"/>
              </a:ext>
            </a:extLst>
          </p:cNvPr>
          <p:cNvSpPr>
            <a:spLocks noGrp="1"/>
          </p:cNvSpPr>
          <p:nvPr>
            <p:ph type="ftr" sz="quarter" idx="3"/>
          </p:nvPr>
        </p:nvSpPr>
        <p:spPr>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
        <p:nvSpPr>
          <p:cNvPr id="11" name="Rectangle 10">
            <a:extLst>
              <a:ext uri="{FF2B5EF4-FFF2-40B4-BE49-F238E27FC236}">
                <a16:creationId xmlns:a16="http://schemas.microsoft.com/office/drawing/2014/main" id="{7931C631-6E1C-400A-8F52-B7F0B81D28D6}"/>
              </a:ext>
            </a:extLst>
          </p:cNvPr>
          <p:cNvSpPr/>
          <p:nvPr/>
        </p:nvSpPr>
        <p:spPr>
          <a:xfrm>
            <a:off x="221884" y="805623"/>
            <a:ext cx="8327457" cy="738664"/>
          </a:xfrm>
          <a:prstGeom prst="rect">
            <a:avLst/>
          </a:prstGeom>
        </p:spPr>
        <p:txBody>
          <a:bodyPr wrap="square">
            <a:spAutoFit/>
          </a:bodyPr>
          <a:lstStyle/>
          <a:p>
            <a:pPr>
              <a:spcAft>
                <a:spcPts val="1200"/>
              </a:spcAft>
            </a:pPr>
            <a:endParaRPr lang="en-US" sz="1600">
              <a:solidFill>
                <a:schemeClr val="tx2"/>
              </a:solidFill>
              <a:cs typeface="Helvetica" panose="020B0604020202020204" pitchFamily="34" charset="0"/>
            </a:endParaRPr>
          </a:p>
          <a:p>
            <a:pPr>
              <a:spcAft>
                <a:spcPts val="1200"/>
              </a:spcAft>
            </a:pPr>
            <a:endParaRPr lang="en-US" sz="1600">
              <a:solidFill>
                <a:schemeClr val="tx2"/>
              </a:solidFill>
              <a:cs typeface="Helvetica" panose="020B0604020202020204" pitchFamily="34" charset="0"/>
            </a:endParaRPr>
          </a:p>
        </p:txBody>
      </p:sp>
    </p:spTree>
    <p:extLst>
      <p:ext uri="{BB962C8B-B14F-4D97-AF65-F5344CB8AC3E}">
        <p14:creationId xmlns:p14="http://schemas.microsoft.com/office/powerpoint/2010/main" val="2222507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Applicable ASHRAE Standards – 15 and 34</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p:txBody>
          <a:bodyPr/>
          <a:lstStyle/>
          <a:p>
            <a:r>
              <a:rPr lang="en-US"/>
              <a:t>Define Refrigerant Classes and Safety Requirements</a:t>
            </a:r>
          </a:p>
        </p:txBody>
      </p:sp>
      <p:sp>
        <p:nvSpPr>
          <p:cNvPr id="4" name="Content Placeholder 3">
            <a:extLst>
              <a:ext uri="{FF2B5EF4-FFF2-40B4-BE49-F238E27FC236}">
                <a16:creationId xmlns:a16="http://schemas.microsoft.com/office/drawing/2014/main" id="{69B5BEFE-3AC7-7912-C823-C494CB49A85B}"/>
              </a:ext>
            </a:extLst>
          </p:cNvPr>
          <p:cNvSpPr>
            <a:spLocks noGrp="1"/>
          </p:cNvSpPr>
          <p:nvPr>
            <p:ph sz="quarter" idx="18"/>
          </p:nvPr>
        </p:nvSpPr>
        <p:spPr>
          <a:xfrm>
            <a:off x="221884" y="1165978"/>
            <a:ext cx="4726634" cy="3445779"/>
          </a:xfrm>
        </p:spPr>
        <p:txBody>
          <a:bodyPr/>
          <a:lstStyle/>
          <a:p>
            <a:r>
              <a:rPr lang="en-US"/>
              <a:t>The standards are referenced by, or adopted in part/whole, or copied into various building codes</a:t>
            </a:r>
          </a:p>
          <a:p>
            <a:pPr lvl="2"/>
            <a:r>
              <a:rPr lang="en-US"/>
              <a:t>National model building codes are then adopted by individual jurisdictions </a:t>
            </a:r>
          </a:p>
          <a:p>
            <a:pPr lvl="2"/>
            <a:r>
              <a:rPr lang="en-US"/>
              <a:t>International Mechanical Code (IMC)</a:t>
            </a:r>
          </a:p>
          <a:p>
            <a:pPr lvl="2"/>
            <a:r>
              <a:rPr lang="en-US"/>
              <a:t>International Fire Code (IFC)</a:t>
            </a:r>
          </a:p>
          <a:p>
            <a:pPr lvl="2"/>
            <a:r>
              <a:rPr lang="en-US"/>
              <a:t>Uniform Mechanical Code (UMC)</a:t>
            </a:r>
          </a:p>
          <a:p>
            <a:pPr lvl="1"/>
            <a:r>
              <a:rPr lang="en-US"/>
              <a:t>State/Local Building Codes</a:t>
            </a:r>
          </a:p>
          <a:p>
            <a:pPr lvl="1"/>
            <a:r>
              <a:rPr lang="en-US"/>
              <a:t>Published every 3 years</a:t>
            </a:r>
          </a:p>
          <a:p>
            <a:pPr lvl="1"/>
            <a:r>
              <a:rPr lang="en-US"/>
              <a:t>Note: Canada uses CSA B52 instead of ASHRAE 15</a:t>
            </a:r>
          </a:p>
          <a:p>
            <a:pPr marL="174625" lvl="2" indent="0">
              <a:buNone/>
            </a:pPr>
            <a:endParaRPr lang="en-US"/>
          </a:p>
        </p:txBody>
      </p:sp>
      <p:pic>
        <p:nvPicPr>
          <p:cNvPr id="5" name="Picture 4">
            <a:extLst>
              <a:ext uri="{FF2B5EF4-FFF2-40B4-BE49-F238E27FC236}">
                <a16:creationId xmlns:a16="http://schemas.microsoft.com/office/drawing/2014/main" id="{7AFEEE33-2D95-D5C3-0DB5-C5635A3AD24C}"/>
              </a:ext>
            </a:extLst>
          </p:cNvPr>
          <p:cNvPicPr>
            <a:picLocks noChangeAspect="1"/>
          </p:cNvPicPr>
          <p:nvPr/>
        </p:nvPicPr>
        <p:blipFill>
          <a:blip r:embed="rId3"/>
          <a:stretch>
            <a:fillRect/>
          </a:stretch>
        </p:blipFill>
        <p:spPr>
          <a:xfrm>
            <a:off x="5038726" y="371028"/>
            <a:ext cx="2562534" cy="3237115"/>
          </a:xfrm>
          <a:prstGeom prst="rect">
            <a:avLst/>
          </a:prstGeom>
        </p:spPr>
      </p:pic>
      <p:pic>
        <p:nvPicPr>
          <p:cNvPr id="7" name="Picture 6">
            <a:extLst>
              <a:ext uri="{FF2B5EF4-FFF2-40B4-BE49-F238E27FC236}">
                <a16:creationId xmlns:a16="http://schemas.microsoft.com/office/drawing/2014/main" id="{00D2D599-F226-E649-3379-875883F8655F}"/>
              </a:ext>
            </a:extLst>
          </p:cNvPr>
          <p:cNvPicPr>
            <a:picLocks noChangeAspect="1"/>
          </p:cNvPicPr>
          <p:nvPr/>
        </p:nvPicPr>
        <p:blipFill>
          <a:blip r:embed="rId4"/>
          <a:stretch>
            <a:fillRect/>
          </a:stretch>
        </p:blipFill>
        <p:spPr>
          <a:xfrm>
            <a:off x="6412851" y="1885364"/>
            <a:ext cx="2557233" cy="3237115"/>
          </a:xfrm>
          <a:prstGeom prst="rect">
            <a:avLst/>
          </a:prstGeom>
        </p:spPr>
      </p:pic>
    </p:spTree>
    <p:extLst>
      <p:ext uri="{BB962C8B-B14F-4D97-AF65-F5344CB8AC3E}">
        <p14:creationId xmlns:p14="http://schemas.microsoft.com/office/powerpoint/2010/main" val="34892803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DE01-4654-D24A-8BB1-D9AC4FBCC308}"/>
              </a:ext>
            </a:extLst>
          </p:cNvPr>
          <p:cNvSpPr>
            <a:spLocks noGrp="1"/>
          </p:cNvSpPr>
          <p:nvPr>
            <p:ph type="ctrTitle"/>
          </p:nvPr>
        </p:nvSpPr>
        <p:spPr/>
        <p:txBody>
          <a:bodyPr/>
          <a:lstStyle/>
          <a:p>
            <a:r>
              <a:rPr lang="en-US"/>
              <a:t>Thank you for your time and attention</a:t>
            </a:r>
          </a:p>
        </p:txBody>
      </p:sp>
      <p:sp>
        <p:nvSpPr>
          <p:cNvPr id="3" name="Text Placeholder 2">
            <a:extLst>
              <a:ext uri="{FF2B5EF4-FFF2-40B4-BE49-F238E27FC236}">
                <a16:creationId xmlns:a16="http://schemas.microsoft.com/office/drawing/2014/main" id="{B569BE21-CE06-C64B-8086-4CB5D22ADBDA}"/>
              </a:ext>
            </a:extLst>
          </p:cNvPr>
          <p:cNvSpPr>
            <a:spLocks noGrp="1"/>
          </p:cNvSpPr>
          <p:nvPr>
            <p:ph type="body" sz="quarter" idx="12"/>
          </p:nvPr>
        </p:nvSpPr>
        <p:spPr/>
        <p:txBody>
          <a:bodyPr/>
          <a:lstStyle/>
          <a:p>
            <a:r>
              <a:rPr lang="en-US"/>
              <a:t>For more information, contact:</a:t>
            </a:r>
          </a:p>
        </p:txBody>
      </p:sp>
      <p:sp>
        <p:nvSpPr>
          <p:cNvPr id="4" name="Text Placeholder 3">
            <a:extLst>
              <a:ext uri="{FF2B5EF4-FFF2-40B4-BE49-F238E27FC236}">
                <a16:creationId xmlns:a16="http://schemas.microsoft.com/office/drawing/2014/main" id="{7FEBBA45-B599-D344-A5BA-126F0B35C8B8}"/>
              </a:ext>
            </a:extLst>
          </p:cNvPr>
          <p:cNvSpPr>
            <a:spLocks noGrp="1"/>
          </p:cNvSpPr>
          <p:nvPr>
            <p:ph type="body" sz="quarter" idx="14"/>
          </p:nvPr>
        </p:nvSpPr>
        <p:spPr/>
        <p:txBody>
          <a:bodyPr/>
          <a:lstStyle/>
          <a:p>
            <a:r>
              <a:rPr lang="en-US"/>
              <a:t>Rob Landes</a:t>
            </a:r>
          </a:p>
          <a:p>
            <a:r>
              <a:rPr lang="en-US" err="1"/>
              <a:t>Robert.Landes@daikinapplied</a:t>
            </a:r>
            <a:r>
              <a:rPr lang="en-US"/>
              <a:t>.com</a:t>
            </a:r>
          </a:p>
        </p:txBody>
      </p:sp>
      <p:sp>
        <p:nvSpPr>
          <p:cNvPr id="5" name="Footer Placeholder 4">
            <a:extLst>
              <a:ext uri="{FF2B5EF4-FFF2-40B4-BE49-F238E27FC236}">
                <a16:creationId xmlns:a16="http://schemas.microsoft.com/office/drawing/2014/main" id="{2D22AF28-1E3C-2446-A961-33500404CF19}"/>
              </a:ext>
            </a:extLst>
          </p:cNvPr>
          <p:cNvSpPr>
            <a:spLocks noGrp="1"/>
          </p:cNvSpPr>
          <p:nvPr>
            <p:ph type="ftr" sz="quarter" idx="3"/>
          </p:nvPr>
        </p:nvSpPr>
        <p:spPr/>
        <p:txBody>
          <a:bodyPr/>
          <a:lstStyle/>
          <a:p>
            <a:r>
              <a:rPr lang="en-US"/>
              <a:t>© 2024 Daikin Applied</a:t>
            </a:r>
          </a:p>
        </p:txBody>
      </p:sp>
    </p:spTree>
    <p:extLst>
      <p:ext uri="{BB962C8B-B14F-4D97-AF65-F5344CB8AC3E}">
        <p14:creationId xmlns:p14="http://schemas.microsoft.com/office/powerpoint/2010/main" val="25415824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3B26A-92ED-41A0-8959-6BEBB5943485}"/>
              </a:ext>
            </a:extLst>
          </p:cNvPr>
          <p:cNvSpPr>
            <a:spLocks noGrp="1"/>
          </p:cNvSpPr>
          <p:nvPr>
            <p:ph type="title"/>
          </p:nvPr>
        </p:nvSpPr>
        <p:spPr/>
        <p:txBody>
          <a:bodyPr>
            <a:noAutofit/>
          </a:bodyPr>
          <a:lstStyle/>
          <a:p>
            <a:r>
              <a:rPr lang="en-US"/>
              <a:t>Common Questions</a:t>
            </a:r>
          </a:p>
        </p:txBody>
      </p:sp>
      <p:sp>
        <p:nvSpPr>
          <p:cNvPr id="2" name="Content Placeholder 1">
            <a:extLst>
              <a:ext uri="{FF2B5EF4-FFF2-40B4-BE49-F238E27FC236}">
                <a16:creationId xmlns:a16="http://schemas.microsoft.com/office/drawing/2014/main" id="{A3361ABA-EC21-4238-B987-E274B4915D67}"/>
              </a:ext>
            </a:extLst>
          </p:cNvPr>
          <p:cNvSpPr>
            <a:spLocks noGrp="1"/>
          </p:cNvSpPr>
          <p:nvPr>
            <p:ph sz="quarter" idx="18"/>
          </p:nvPr>
        </p:nvSpPr>
        <p:spPr>
          <a:xfrm>
            <a:off x="563106" y="723568"/>
            <a:ext cx="9057972" cy="3943847"/>
          </a:xfrm>
        </p:spPr>
        <p:txBody>
          <a:bodyPr>
            <a:normAutofit/>
          </a:bodyPr>
          <a:lstStyle/>
          <a:p>
            <a:pPr marL="0" indent="0">
              <a:spcAft>
                <a:spcPts val="1200"/>
              </a:spcAft>
              <a:buNone/>
            </a:pPr>
            <a:r>
              <a:rPr lang="en-US" sz="1600" b="1"/>
              <a:t>Address common questions:</a:t>
            </a:r>
          </a:p>
          <a:p>
            <a:pPr>
              <a:spcAft>
                <a:spcPts val="1200"/>
              </a:spcAft>
            </a:pPr>
            <a:r>
              <a:rPr lang="en-US" sz="1600" b="0">
                <a:solidFill>
                  <a:schemeClr val="tx1">
                    <a:lumMod val="40000"/>
                    <a:lumOff val="60000"/>
                  </a:schemeClr>
                </a:solidFill>
              </a:rPr>
              <a:t>Why are </a:t>
            </a:r>
            <a:r>
              <a:rPr lang="en-US" sz="1600">
                <a:solidFill>
                  <a:schemeClr val="tx1">
                    <a:lumMod val="40000"/>
                    <a:lumOff val="60000"/>
                  </a:schemeClr>
                </a:solidFill>
              </a:rPr>
              <a:t>refrigerants changing &amp; will I still be able to get legacy refrigerants?</a:t>
            </a:r>
          </a:p>
          <a:p>
            <a:pPr>
              <a:spcAft>
                <a:spcPts val="1200"/>
              </a:spcAft>
            </a:pPr>
            <a:r>
              <a:rPr lang="en-US" sz="1600" b="0">
                <a:solidFill>
                  <a:schemeClr val="tx1">
                    <a:lumMod val="40000"/>
                    <a:lumOff val="60000"/>
                  </a:schemeClr>
                </a:solidFill>
              </a:rPr>
              <a:t>What are A2L refrigerants?</a:t>
            </a:r>
          </a:p>
          <a:p>
            <a:pPr>
              <a:spcAft>
                <a:spcPts val="1200"/>
              </a:spcAft>
            </a:pPr>
            <a:r>
              <a:rPr lang="en-US" sz="1600" b="0">
                <a:solidFill>
                  <a:schemeClr val="tx1">
                    <a:lumMod val="40000"/>
                    <a:lumOff val="60000"/>
                  </a:schemeClr>
                </a:solidFill>
              </a:rPr>
              <a:t>What are the applicable standards and regulations driving these changes?</a:t>
            </a:r>
          </a:p>
          <a:p>
            <a:pPr>
              <a:spcAft>
                <a:spcPts val="1200"/>
              </a:spcAft>
            </a:pPr>
            <a:r>
              <a:rPr lang="en-US" sz="1600" b="0"/>
              <a:t>Can I use A2L refrigerants in my jurisdiction?</a:t>
            </a:r>
          </a:p>
          <a:p>
            <a:pPr>
              <a:spcAft>
                <a:spcPts val="1200"/>
              </a:spcAft>
            </a:pPr>
            <a:r>
              <a:rPr lang="en-US" sz="1600" b="0">
                <a:solidFill>
                  <a:schemeClr val="tx1">
                    <a:lumMod val="40000"/>
                    <a:lumOff val="60000"/>
                  </a:schemeClr>
                </a:solidFill>
              </a:rPr>
              <a:t>What is being done to ensure A2L refrigerants can be safely used?</a:t>
            </a:r>
          </a:p>
          <a:p>
            <a:pPr>
              <a:spcAft>
                <a:spcPts val="1200"/>
              </a:spcAft>
            </a:pPr>
            <a:r>
              <a:rPr lang="en-US" sz="1600" b="0">
                <a:solidFill>
                  <a:schemeClr val="tx1">
                    <a:lumMod val="40000"/>
                    <a:lumOff val="60000"/>
                  </a:schemeClr>
                </a:solidFill>
              </a:rPr>
              <a:t>What do I need to do to prepare?</a:t>
            </a:r>
          </a:p>
          <a:p>
            <a:pPr lvl="2">
              <a:spcAft>
                <a:spcPts val="1200"/>
              </a:spcAft>
            </a:pPr>
            <a:r>
              <a:rPr lang="en-US" sz="1600" b="0">
                <a:solidFill>
                  <a:schemeClr val="tx1">
                    <a:lumMod val="40000"/>
                    <a:lumOff val="60000"/>
                  </a:schemeClr>
                </a:solidFill>
              </a:rPr>
              <a:t>Design requirements</a:t>
            </a:r>
          </a:p>
          <a:p>
            <a:pPr lvl="2">
              <a:spcAft>
                <a:spcPts val="1200"/>
              </a:spcAft>
            </a:pPr>
            <a:r>
              <a:rPr lang="en-US" sz="1600" b="0">
                <a:solidFill>
                  <a:schemeClr val="tx1">
                    <a:lumMod val="40000"/>
                    <a:lumOff val="60000"/>
                  </a:schemeClr>
                </a:solidFill>
              </a:rPr>
              <a:t>Project/Timing requirements</a:t>
            </a:r>
          </a:p>
        </p:txBody>
      </p:sp>
      <p:sp>
        <p:nvSpPr>
          <p:cNvPr id="7" name="Footer Placeholder 4">
            <a:extLst>
              <a:ext uri="{FF2B5EF4-FFF2-40B4-BE49-F238E27FC236}">
                <a16:creationId xmlns:a16="http://schemas.microsoft.com/office/drawing/2014/main" id="{663CC6FD-5520-D643-8AC7-4CE4347B1E85}"/>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Tree>
    <p:extLst>
      <p:ext uri="{BB962C8B-B14F-4D97-AF65-F5344CB8AC3E}">
        <p14:creationId xmlns:p14="http://schemas.microsoft.com/office/powerpoint/2010/main" val="16298741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121-F488-A027-2B1C-8B843FB117BD}"/>
              </a:ext>
            </a:extLst>
          </p:cNvPr>
          <p:cNvSpPr>
            <a:spLocks noGrp="1"/>
          </p:cNvSpPr>
          <p:nvPr>
            <p:ph type="title"/>
          </p:nvPr>
        </p:nvSpPr>
        <p:spPr/>
        <p:txBody>
          <a:bodyPr/>
          <a:lstStyle/>
          <a:p>
            <a:r>
              <a:rPr lang="en-US"/>
              <a:t>State and Local Codes</a:t>
            </a:r>
          </a:p>
        </p:txBody>
      </p:sp>
      <p:sp>
        <p:nvSpPr>
          <p:cNvPr id="3" name="Content Placeholder 2">
            <a:extLst>
              <a:ext uri="{FF2B5EF4-FFF2-40B4-BE49-F238E27FC236}">
                <a16:creationId xmlns:a16="http://schemas.microsoft.com/office/drawing/2014/main" id="{A7E4AA44-9371-E8E5-E6D8-F8F7F4E2E096}"/>
              </a:ext>
            </a:extLst>
          </p:cNvPr>
          <p:cNvSpPr>
            <a:spLocks noGrp="1"/>
          </p:cNvSpPr>
          <p:nvPr>
            <p:ph sz="quarter" idx="10"/>
          </p:nvPr>
        </p:nvSpPr>
        <p:spPr/>
        <p:txBody>
          <a:bodyPr/>
          <a:lstStyle/>
          <a:p>
            <a:r>
              <a:rPr lang="en-US"/>
              <a:t>Always follow state and local codes</a:t>
            </a:r>
          </a:p>
        </p:txBody>
      </p:sp>
      <p:sp>
        <p:nvSpPr>
          <p:cNvPr id="4" name="Content Placeholder 3">
            <a:extLst>
              <a:ext uri="{FF2B5EF4-FFF2-40B4-BE49-F238E27FC236}">
                <a16:creationId xmlns:a16="http://schemas.microsoft.com/office/drawing/2014/main" id="{69B5BEFE-3AC7-7912-C823-C494CB49A85B}"/>
              </a:ext>
            </a:extLst>
          </p:cNvPr>
          <p:cNvSpPr>
            <a:spLocks noGrp="1"/>
          </p:cNvSpPr>
          <p:nvPr>
            <p:ph sz="quarter" idx="18"/>
          </p:nvPr>
        </p:nvSpPr>
        <p:spPr>
          <a:xfrm>
            <a:off x="221884" y="1165978"/>
            <a:ext cx="3214736" cy="3445779"/>
          </a:xfrm>
        </p:spPr>
        <p:txBody>
          <a:bodyPr/>
          <a:lstStyle/>
          <a:p>
            <a:pPr marL="0" indent="0">
              <a:buNone/>
            </a:pPr>
            <a:r>
              <a:rPr lang="en-US"/>
              <a:t>Your state may allow A2Ls via:</a:t>
            </a:r>
          </a:p>
          <a:p>
            <a:r>
              <a:rPr lang="en-US"/>
              <a:t>Code adoption (latest edition of IMC, UMC, </a:t>
            </a:r>
            <a:r>
              <a:rPr lang="en-US" err="1"/>
              <a:t>etc</a:t>
            </a:r>
            <a:r>
              <a:rPr lang="en-US"/>
              <a:t>). </a:t>
            </a:r>
          </a:p>
          <a:p>
            <a:r>
              <a:rPr lang="en-US"/>
              <a:t>Some states (e.g. CA) recopy the ASHRAE standard language directly into state code</a:t>
            </a:r>
          </a:p>
          <a:p>
            <a:r>
              <a:rPr lang="en-US"/>
              <a:t>By law instead of code adoption (e.g. TX)</a:t>
            </a:r>
          </a:p>
          <a:p>
            <a:r>
              <a:rPr lang="en-US"/>
              <a:t>Via a letter of acceptance from the State (ID and KY)</a:t>
            </a:r>
          </a:p>
          <a:p>
            <a:r>
              <a:rPr lang="en-US"/>
              <a:t>The webinar below can help guide you</a:t>
            </a:r>
          </a:p>
          <a:p>
            <a:endParaRPr lang="en-US"/>
          </a:p>
          <a:p>
            <a:pPr marL="174625" lvl="2" indent="0">
              <a:buNone/>
            </a:pPr>
            <a:endParaRPr lang="en-US"/>
          </a:p>
        </p:txBody>
      </p:sp>
      <p:sp>
        <p:nvSpPr>
          <p:cNvPr id="7" name="TextBox 6">
            <a:extLst>
              <a:ext uri="{FF2B5EF4-FFF2-40B4-BE49-F238E27FC236}">
                <a16:creationId xmlns:a16="http://schemas.microsoft.com/office/drawing/2014/main" id="{0BB4FDE2-1769-C22D-09D7-41659D20C01A}"/>
              </a:ext>
            </a:extLst>
          </p:cNvPr>
          <p:cNvSpPr txBox="1"/>
          <p:nvPr/>
        </p:nvSpPr>
        <p:spPr>
          <a:xfrm>
            <a:off x="0" y="4565905"/>
            <a:ext cx="9144000" cy="353943"/>
          </a:xfrm>
          <a:prstGeom prst="rect">
            <a:avLst/>
          </a:prstGeom>
          <a:noFill/>
        </p:spPr>
        <p:txBody>
          <a:bodyPr wrap="square">
            <a:spAutoFit/>
          </a:bodyPr>
          <a:lstStyle/>
          <a:p>
            <a:pPr marL="0" lvl="2" algn="ctr">
              <a:spcAft>
                <a:spcPts val="1200"/>
              </a:spcAft>
            </a:pPr>
            <a:r>
              <a:rPr lang="en-US" sz="1700">
                <a:solidFill>
                  <a:schemeClr val="tx2"/>
                </a:solidFill>
                <a:cs typeface="Helvetica" panose="020B0604020202020204" pitchFamily="34" charset="0"/>
                <a:hlinkClick r:id="rId3"/>
              </a:rPr>
              <a:t>A2L Refrigerants Webinar Series Part 3: State and Local Codes and Available Resources</a:t>
            </a:r>
            <a:endParaRPr lang="en-US" sz="1700">
              <a:solidFill>
                <a:schemeClr val="tx2"/>
              </a:solidFill>
              <a:cs typeface="Helvetica" panose="020B0604020202020204" pitchFamily="34" charset="0"/>
            </a:endParaRPr>
          </a:p>
        </p:txBody>
      </p:sp>
      <p:pic>
        <p:nvPicPr>
          <p:cNvPr id="9" name="Picture 8">
            <a:extLst>
              <a:ext uri="{FF2B5EF4-FFF2-40B4-BE49-F238E27FC236}">
                <a16:creationId xmlns:a16="http://schemas.microsoft.com/office/drawing/2014/main" id="{BB3B4849-C69B-26DA-265E-61C98203AC2B}"/>
              </a:ext>
            </a:extLst>
          </p:cNvPr>
          <p:cNvPicPr>
            <a:picLocks noChangeAspect="1"/>
          </p:cNvPicPr>
          <p:nvPr/>
        </p:nvPicPr>
        <p:blipFill rotWithShape="1">
          <a:blip r:embed="rId4"/>
          <a:srcRect b="44088"/>
          <a:stretch/>
        </p:blipFill>
        <p:spPr>
          <a:xfrm>
            <a:off x="3436620" y="827684"/>
            <a:ext cx="5627141" cy="1397356"/>
          </a:xfrm>
          <a:prstGeom prst="rect">
            <a:avLst/>
          </a:prstGeom>
        </p:spPr>
      </p:pic>
      <p:pic>
        <p:nvPicPr>
          <p:cNvPr id="12" name="Picture 11">
            <a:extLst>
              <a:ext uri="{FF2B5EF4-FFF2-40B4-BE49-F238E27FC236}">
                <a16:creationId xmlns:a16="http://schemas.microsoft.com/office/drawing/2014/main" id="{6CBC4BA6-F85A-24B2-D69A-4811C7A8C310}"/>
              </a:ext>
            </a:extLst>
          </p:cNvPr>
          <p:cNvPicPr>
            <a:picLocks noChangeAspect="1"/>
          </p:cNvPicPr>
          <p:nvPr/>
        </p:nvPicPr>
        <p:blipFill>
          <a:blip r:embed="rId5"/>
          <a:stretch>
            <a:fillRect/>
          </a:stretch>
        </p:blipFill>
        <p:spPr>
          <a:xfrm>
            <a:off x="3516401" y="2533131"/>
            <a:ext cx="5547360" cy="1744077"/>
          </a:xfrm>
          <a:prstGeom prst="rect">
            <a:avLst/>
          </a:prstGeom>
        </p:spPr>
      </p:pic>
    </p:spTree>
    <p:extLst>
      <p:ext uri="{BB962C8B-B14F-4D97-AF65-F5344CB8AC3E}">
        <p14:creationId xmlns:p14="http://schemas.microsoft.com/office/powerpoint/2010/main" val="39930872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44F201-B01F-4FA7-0A07-EF818FFA8C4D}"/>
              </a:ext>
            </a:extLst>
          </p:cNvPr>
          <p:cNvPicPr>
            <a:picLocks noChangeAspect="1"/>
          </p:cNvPicPr>
          <p:nvPr/>
        </p:nvPicPr>
        <p:blipFill>
          <a:blip r:embed="rId3"/>
          <a:stretch>
            <a:fillRect/>
          </a:stretch>
        </p:blipFill>
        <p:spPr>
          <a:xfrm>
            <a:off x="3199218" y="452065"/>
            <a:ext cx="5831387" cy="4325418"/>
          </a:xfrm>
          <a:prstGeom prst="rect">
            <a:avLst/>
          </a:prstGeom>
        </p:spPr>
      </p:pic>
      <p:sp>
        <p:nvSpPr>
          <p:cNvPr id="3" name="Title 3">
            <a:extLst>
              <a:ext uri="{FF2B5EF4-FFF2-40B4-BE49-F238E27FC236}">
                <a16:creationId xmlns:a16="http://schemas.microsoft.com/office/drawing/2014/main" id="{B78C366F-A548-4E37-175F-133E3F2CCC9B}"/>
              </a:ext>
            </a:extLst>
          </p:cNvPr>
          <p:cNvSpPr>
            <a:spLocks noGrp="1"/>
          </p:cNvSpPr>
          <p:nvPr>
            <p:ph type="title"/>
          </p:nvPr>
        </p:nvSpPr>
        <p:spPr/>
        <p:txBody>
          <a:bodyPr vert="horz" lIns="91440" tIns="45720" rIns="91440" bIns="45720" rtlCol="0" anchor="b">
            <a:noAutofit/>
          </a:bodyPr>
          <a:lstStyle/>
          <a:p>
            <a:pPr algn="l">
              <a:lnSpc>
                <a:spcPct val="90000"/>
              </a:lnSpc>
            </a:pPr>
            <a:r>
              <a:rPr lang="en-US" dirty="0">
                <a:latin typeface="+mj-lt"/>
              </a:rPr>
              <a:t>Group A2L Refrigerants can be used in </a:t>
            </a:r>
            <a:r>
              <a:rPr lang="en-US" dirty="0"/>
              <a:t>48</a:t>
            </a:r>
            <a:r>
              <a:rPr lang="en-US" dirty="0">
                <a:latin typeface="+mj-lt"/>
              </a:rPr>
              <a:t> States Right Now </a:t>
            </a:r>
            <a:endParaRPr lang="en-US" kern="1200" dirty="0">
              <a:latin typeface="+mj-lt"/>
            </a:endParaRPr>
          </a:p>
        </p:txBody>
      </p:sp>
      <p:sp>
        <p:nvSpPr>
          <p:cNvPr id="2" name="Content Placeholder 1">
            <a:extLst>
              <a:ext uri="{FF2B5EF4-FFF2-40B4-BE49-F238E27FC236}">
                <a16:creationId xmlns:a16="http://schemas.microsoft.com/office/drawing/2014/main" id="{B5599E58-BB9D-604C-A4CB-B236AE3B893D}"/>
              </a:ext>
            </a:extLst>
          </p:cNvPr>
          <p:cNvSpPr>
            <a:spLocks noGrp="1"/>
          </p:cNvSpPr>
          <p:nvPr>
            <p:ph sz="quarter" idx="10"/>
          </p:nvPr>
        </p:nvSpPr>
        <p:spPr/>
        <p:txBody>
          <a:bodyPr/>
          <a:lstStyle/>
          <a:p>
            <a:r>
              <a:rPr lang="en-US" sz="1400" dirty="0">
                <a:solidFill>
                  <a:schemeClr val="tx1"/>
                </a:solidFill>
                <a:latin typeface="+mj-lt"/>
              </a:rPr>
              <a:t>Goal: All states by end of 2024</a:t>
            </a:r>
            <a:endParaRPr lang="en-US" dirty="0">
              <a:solidFill>
                <a:schemeClr val="tx1"/>
              </a:solidFill>
            </a:endParaRPr>
          </a:p>
        </p:txBody>
      </p:sp>
      <p:sp>
        <p:nvSpPr>
          <p:cNvPr id="4" name="Content Placeholder 3">
            <a:extLst>
              <a:ext uri="{FF2B5EF4-FFF2-40B4-BE49-F238E27FC236}">
                <a16:creationId xmlns:a16="http://schemas.microsoft.com/office/drawing/2014/main" id="{6F6DC1F3-32D1-8046-ADBC-C7529F338B4A}"/>
              </a:ext>
            </a:extLst>
          </p:cNvPr>
          <p:cNvSpPr>
            <a:spLocks noGrp="1"/>
          </p:cNvSpPr>
          <p:nvPr>
            <p:ph sz="quarter" idx="18"/>
          </p:nvPr>
        </p:nvSpPr>
        <p:spPr>
          <a:xfrm>
            <a:off x="221884" y="1165979"/>
            <a:ext cx="3510475" cy="2594364"/>
          </a:xfrm>
        </p:spPr>
        <p:txBody>
          <a:bodyPr/>
          <a:lstStyle/>
          <a:p>
            <a:pPr>
              <a:buSzPct val="100000"/>
            </a:pPr>
            <a:r>
              <a:rPr lang="en-US" sz="1400" b="1" dirty="0">
                <a:solidFill>
                  <a:srgbClr val="008634"/>
                </a:solidFill>
              </a:rPr>
              <a:t>48 states already allow A2L refrigerants either by law or code adoption</a:t>
            </a:r>
            <a:endParaRPr lang="en-US" sz="1400" dirty="0">
              <a:solidFill>
                <a:srgbClr val="0B024A"/>
              </a:solidFill>
            </a:endParaRPr>
          </a:p>
          <a:p>
            <a:pPr>
              <a:buSzPct val="100000"/>
            </a:pPr>
            <a:r>
              <a:rPr lang="en-US" sz="1400" b="1" dirty="0">
                <a:solidFill>
                  <a:schemeClr val="tx2"/>
                </a:solidFill>
              </a:rPr>
              <a:t>Remaining states </a:t>
            </a:r>
            <a:r>
              <a:rPr lang="en-US" b="1" dirty="0">
                <a:solidFill>
                  <a:schemeClr val="tx2"/>
                </a:solidFill>
              </a:rPr>
              <a:t>(MA and NV</a:t>
            </a:r>
            <a:r>
              <a:rPr lang="en-US" sz="1400" b="1" dirty="0">
                <a:solidFill>
                  <a:schemeClr val="tx2"/>
                </a:solidFill>
              </a:rPr>
              <a:t>) are targeted by end of 2024</a:t>
            </a:r>
          </a:p>
        </p:txBody>
      </p:sp>
      <p:sp>
        <p:nvSpPr>
          <p:cNvPr id="6" name="TextBox 5">
            <a:extLst>
              <a:ext uri="{FF2B5EF4-FFF2-40B4-BE49-F238E27FC236}">
                <a16:creationId xmlns:a16="http://schemas.microsoft.com/office/drawing/2014/main" id="{08102B05-571A-4052-8227-B17EFFC81A06}"/>
              </a:ext>
            </a:extLst>
          </p:cNvPr>
          <p:cNvSpPr txBox="1"/>
          <p:nvPr/>
        </p:nvSpPr>
        <p:spPr>
          <a:xfrm>
            <a:off x="221884" y="4178788"/>
            <a:ext cx="5692898" cy="646331"/>
          </a:xfrm>
          <a:prstGeom prst="rect">
            <a:avLst/>
          </a:prstGeom>
          <a:noFill/>
          <a:ln w="31750">
            <a:noFill/>
          </a:ln>
        </p:spPr>
        <p:txBody>
          <a:bodyPr wrap="square" rtlCol="0">
            <a:spAutoFit/>
          </a:bodyPr>
          <a:lstStyle/>
          <a:p>
            <a:r>
              <a:rPr lang="en-US" sz="1200" b="1" dirty="0"/>
              <a:t>Chillers located in machinery rooms and outdoors are not in occupied spaces, and A2L refrigerants have been permitted in jurisdictions where 2018 or later model code editions are used. </a:t>
            </a:r>
          </a:p>
        </p:txBody>
      </p:sp>
      <p:sp>
        <p:nvSpPr>
          <p:cNvPr id="9" name="Footer Placeholder 4">
            <a:extLst>
              <a:ext uri="{FF2B5EF4-FFF2-40B4-BE49-F238E27FC236}">
                <a16:creationId xmlns:a16="http://schemas.microsoft.com/office/drawing/2014/main" id="{4D26B4F1-7B7F-244C-BC19-C6AA36A452B4}"/>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dirty="0"/>
              <a:t>© 2024 Daikin Applied  </a:t>
            </a:r>
          </a:p>
        </p:txBody>
      </p:sp>
      <p:sp>
        <p:nvSpPr>
          <p:cNvPr id="7" name="TextBox 6">
            <a:extLst>
              <a:ext uri="{FF2B5EF4-FFF2-40B4-BE49-F238E27FC236}">
                <a16:creationId xmlns:a16="http://schemas.microsoft.com/office/drawing/2014/main" id="{7960E83E-7473-F3CB-2DD2-702759BFF1D7}"/>
              </a:ext>
            </a:extLst>
          </p:cNvPr>
          <p:cNvSpPr txBox="1"/>
          <p:nvPr/>
        </p:nvSpPr>
        <p:spPr>
          <a:xfrm>
            <a:off x="221884" y="3460996"/>
            <a:ext cx="3072034" cy="646331"/>
          </a:xfrm>
          <a:prstGeom prst="rect">
            <a:avLst/>
          </a:prstGeom>
          <a:noFill/>
        </p:spPr>
        <p:txBody>
          <a:bodyPr wrap="square">
            <a:spAutoFit/>
          </a:bodyPr>
          <a:lstStyle/>
          <a:p>
            <a:pPr>
              <a:buSzPct val="100000"/>
            </a:pPr>
            <a:r>
              <a:rPr lang="en-US" sz="1200" b="1" dirty="0"/>
              <a:t>Requirements differ by edition and local code.  When in doubt, contact the Authority Having Jurisdiction (AHJ)</a:t>
            </a:r>
            <a:endParaRPr lang="en-US" sz="1200" b="1" dirty="0">
              <a:solidFill>
                <a:schemeClr val="tx2"/>
              </a:solidFill>
            </a:endParaRPr>
          </a:p>
        </p:txBody>
      </p:sp>
    </p:spTree>
    <p:extLst>
      <p:ext uri="{BB962C8B-B14F-4D97-AF65-F5344CB8AC3E}">
        <p14:creationId xmlns:p14="http://schemas.microsoft.com/office/powerpoint/2010/main" val="41794740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3B26A-92ED-41A0-8959-6BEBB5943485}"/>
              </a:ext>
            </a:extLst>
          </p:cNvPr>
          <p:cNvSpPr>
            <a:spLocks noGrp="1"/>
          </p:cNvSpPr>
          <p:nvPr>
            <p:ph type="title"/>
          </p:nvPr>
        </p:nvSpPr>
        <p:spPr/>
        <p:txBody>
          <a:bodyPr>
            <a:noAutofit/>
          </a:bodyPr>
          <a:lstStyle/>
          <a:p>
            <a:r>
              <a:rPr lang="en-US"/>
              <a:t>Common Questions</a:t>
            </a:r>
          </a:p>
        </p:txBody>
      </p:sp>
      <p:sp>
        <p:nvSpPr>
          <p:cNvPr id="2" name="Content Placeholder 1">
            <a:extLst>
              <a:ext uri="{FF2B5EF4-FFF2-40B4-BE49-F238E27FC236}">
                <a16:creationId xmlns:a16="http://schemas.microsoft.com/office/drawing/2014/main" id="{A3361ABA-EC21-4238-B987-E274B4915D67}"/>
              </a:ext>
            </a:extLst>
          </p:cNvPr>
          <p:cNvSpPr>
            <a:spLocks noGrp="1"/>
          </p:cNvSpPr>
          <p:nvPr>
            <p:ph sz="quarter" idx="18"/>
          </p:nvPr>
        </p:nvSpPr>
        <p:spPr>
          <a:xfrm>
            <a:off x="563106" y="723568"/>
            <a:ext cx="9057972" cy="3943847"/>
          </a:xfrm>
        </p:spPr>
        <p:txBody>
          <a:bodyPr>
            <a:normAutofit/>
          </a:bodyPr>
          <a:lstStyle/>
          <a:p>
            <a:pPr marL="0" indent="0">
              <a:spcAft>
                <a:spcPts val="1200"/>
              </a:spcAft>
              <a:buNone/>
            </a:pPr>
            <a:r>
              <a:rPr lang="en-US" sz="1600" b="1"/>
              <a:t>Address common questions:</a:t>
            </a:r>
          </a:p>
          <a:p>
            <a:pPr>
              <a:spcAft>
                <a:spcPts val="1200"/>
              </a:spcAft>
            </a:pPr>
            <a:r>
              <a:rPr lang="en-US" sz="1600" b="0">
                <a:solidFill>
                  <a:schemeClr val="tx1">
                    <a:lumMod val="40000"/>
                    <a:lumOff val="60000"/>
                  </a:schemeClr>
                </a:solidFill>
              </a:rPr>
              <a:t>Why are </a:t>
            </a:r>
            <a:r>
              <a:rPr lang="en-US" sz="1600">
                <a:solidFill>
                  <a:schemeClr val="tx1">
                    <a:lumMod val="40000"/>
                    <a:lumOff val="60000"/>
                  </a:schemeClr>
                </a:solidFill>
              </a:rPr>
              <a:t>refrigerants changing &amp; will I still be able to get legacy refrigerants?</a:t>
            </a:r>
          </a:p>
          <a:p>
            <a:pPr>
              <a:spcAft>
                <a:spcPts val="1200"/>
              </a:spcAft>
            </a:pPr>
            <a:r>
              <a:rPr lang="en-US" sz="1600" b="0">
                <a:solidFill>
                  <a:schemeClr val="tx1">
                    <a:lumMod val="40000"/>
                    <a:lumOff val="60000"/>
                  </a:schemeClr>
                </a:solidFill>
              </a:rPr>
              <a:t>What are A2L refrigerants?</a:t>
            </a:r>
          </a:p>
          <a:p>
            <a:pPr>
              <a:spcAft>
                <a:spcPts val="1200"/>
              </a:spcAft>
            </a:pPr>
            <a:r>
              <a:rPr lang="en-US" sz="1600" b="0">
                <a:solidFill>
                  <a:schemeClr val="tx1">
                    <a:lumMod val="40000"/>
                    <a:lumOff val="60000"/>
                  </a:schemeClr>
                </a:solidFill>
              </a:rPr>
              <a:t>What are the applicable standards and regulations driving these changes?</a:t>
            </a:r>
          </a:p>
          <a:p>
            <a:pPr>
              <a:spcAft>
                <a:spcPts val="1200"/>
              </a:spcAft>
            </a:pPr>
            <a:r>
              <a:rPr lang="en-US" sz="1600" b="0">
                <a:solidFill>
                  <a:schemeClr val="tx1">
                    <a:lumMod val="40000"/>
                    <a:lumOff val="60000"/>
                  </a:schemeClr>
                </a:solidFill>
              </a:rPr>
              <a:t>Can I use A2L refrigerants in my jurisdiction?</a:t>
            </a:r>
          </a:p>
          <a:p>
            <a:pPr>
              <a:spcAft>
                <a:spcPts val="1200"/>
              </a:spcAft>
            </a:pPr>
            <a:r>
              <a:rPr lang="en-US" sz="1600" b="0"/>
              <a:t>What is being done to ensure A2L refrigerants can be safely used?</a:t>
            </a:r>
          </a:p>
          <a:p>
            <a:pPr>
              <a:spcAft>
                <a:spcPts val="1200"/>
              </a:spcAft>
            </a:pPr>
            <a:r>
              <a:rPr lang="en-US" sz="1600" b="0">
                <a:solidFill>
                  <a:schemeClr val="tx1">
                    <a:lumMod val="40000"/>
                    <a:lumOff val="60000"/>
                  </a:schemeClr>
                </a:solidFill>
              </a:rPr>
              <a:t>What do I need to do to prepare?</a:t>
            </a:r>
          </a:p>
          <a:p>
            <a:pPr lvl="2">
              <a:spcAft>
                <a:spcPts val="1200"/>
              </a:spcAft>
            </a:pPr>
            <a:r>
              <a:rPr lang="en-US" sz="1600" b="0">
                <a:solidFill>
                  <a:schemeClr val="tx1">
                    <a:lumMod val="40000"/>
                    <a:lumOff val="60000"/>
                  </a:schemeClr>
                </a:solidFill>
              </a:rPr>
              <a:t>Design requirements</a:t>
            </a:r>
          </a:p>
          <a:p>
            <a:pPr lvl="2">
              <a:spcAft>
                <a:spcPts val="1200"/>
              </a:spcAft>
            </a:pPr>
            <a:r>
              <a:rPr lang="en-US" sz="1600" b="0">
                <a:solidFill>
                  <a:schemeClr val="tx1">
                    <a:lumMod val="40000"/>
                    <a:lumOff val="60000"/>
                  </a:schemeClr>
                </a:solidFill>
              </a:rPr>
              <a:t>Project/Timing requirements</a:t>
            </a:r>
          </a:p>
        </p:txBody>
      </p:sp>
      <p:sp>
        <p:nvSpPr>
          <p:cNvPr id="7" name="Footer Placeholder 4">
            <a:extLst>
              <a:ext uri="{FF2B5EF4-FFF2-40B4-BE49-F238E27FC236}">
                <a16:creationId xmlns:a16="http://schemas.microsoft.com/office/drawing/2014/main" id="{663CC6FD-5520-D643-8AC7-4CE4347B1E85}"/>
              </a:ext>
            </a:extLst>
          </p:cNvPr>
          <p:cNvSpPr>
            <a:spLocks noGrp="1"/>
          </p:cNvSpPr>
          <p:nvPr>
            <p:ph type="ftr" sz="quarter" idx="3"/>
          </p:nvPr>
        </p:nvSpPr>
        <p:spPr>
          <a:xfrm>
            <a:off x="221884" y="4842760"/>
            <a:ext cx="3263778" cy="273844"/>
          </a:xfrm>
          <a:prstGeom prst="rect">
            <a:avLst/>
          </a:prstGeom>
        </p:spPr>
        <p:txBody>
          <a:bodyPr vert="horz" lIns="91440" tIns="45720" rIns="91440" bIns="45720" rtlCol="0" anchor="ctr"/>
          <a:lstStyle>
            <a:lvl1pPr algn="l">
              <a:defRPr sz="600">
                <a:solidFill>
                  <a:schemeClr val="tx1"/>
                </a:solidFill>
              </a:defRPr>
            </a:lvl1pPr>
          </a:lstStyle>
          <a:p>
            <a:r>
              <a:rPr lang="en-US"/>
              <a:t>© 2024 Daikin Applied  </a:t>
            </a:r>
          </a:p>
        </p:txBody>
      </p:sp>
    </p:spTree>
    <p:extLst>
      <p:ext uri="{BB962C8B-B14F-4D97-AF65-F5344CB8AC3E}">
        <p14:creationId xmlns:p14="http://schemas.microsoft.com/office/powerpoint/2010/main" val="19686650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aikin 2023 theme">
  <a:themeElements>
    <a:clrScheme name="Custom 89">
      <a:dk1>
        <a:srgbClr val="545454"/>
      </a:dk1>
      <a:lt1>
        <a:srgbClr val="FFFFFF"/>
      </a:lt1>
      <a:dk2>
        <a:srgbClr val="0097E0"/>
      </a:dk2>
      <a:lt2>
        <a:srgbClr val="54C3F1"/>
      </a:lt2>
      <a:accent1>
        <a:srgbClr val="4F81BD"/>
      </a:accent1>
      <a:accent2>
        <a:srgbClr val="9BBB59"/>
      </a:accent2>
      <a:accent3>
        <a:srgbClr val="4BACC6"/>
      </a:accent3>
      <a:accent4>
        <a:srgbClr val="2C4D75"/>
      </a:accent4>
      <a:accent5>
        <a:srgbClr val="7D9648"/>
      </a:accent5>
      <a:accent6>
        <a:srgbClr val="287175"/>
      </a:accent6>
      <a:hlink>
        <a:srgbClr val="0097E0"/>
      </a:hlink>
      <a:folHlink>
        <a:srgbClr val="E46B08"/>
      </a:folHlink>
    </a:clrScheme>
    <a:fontScheme name="diakin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91440" tIns="91440" rIns="91440" bIns="91440">
        <a:noAutofit/>
      </a:bodyPr>
      <a:lstStyle>
        <a:defPPr algn="l">
          <a:spcAft>
            <a:spcPts val="400"/>
          </a:spcAft>
          <a:defRPr sz="1600" b="1" dirty="0">
            <a:solidFill>
              <a:schemeClr val="tx2"/>
            </a:solidFill>
          </a:defRPr>
        </a:defPPr>
      </a:lstStyle>
    </a:spDef>
    <a:lnDef>
      <a:spPr>
        <a:ln w="50800" cap="rnd">
          <a:solidFill>
            <a:schemeClr val="tx2"/>
          </a:solidFill>
          <a:headEnd type="oval" w="med" len="med"/>
        </a:ln>
        <a:effectLst>
          <a:outerShdw blurRad="63500" algn="ctr"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aikin 2023 theme" id="{CA206C8A-08CF-324A-9BBD-679A7BEF323E}" vid="{2A12D0C5-1B3B-0742-A12E-1809EA2AA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bd0b0b-9068-4f5e-9e8d-02355d9ba555">
      <Terms xmlns="http://schemas.microsoft.com/office/infopath/2007/PartnerControls"/>
    </lcf76f155ced4ddcb4097134ff3c332f>
    <TaxCatchAll xmlns="61f647b2-47ea-48a7-a499-4e54bffbd8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C824C89B847B46B598E3E0C38E52DF" ma:contentTypeVersion="14" ma:contentTypeDescription="Create a new document." ma:contentTypeScope="" ma:versionID="db72832dd4e1b739d1b2ab02e7f63c73">
  <xsd:schema xmlns:xsd="http://www.w3.org/2001/XMLSchema" xmlns:xs="http://www.w3.org/2001/XMLSchema" xmlns:p="http://schemas.microsoft.com/office/2006/metadata/properties" xmlns:ns2="3abd0b0b-9068-4f5e-9e8d-02355d9ba555" xmlns:ns3="61f647b2-47ea-48a7-a499-4e54bffbd80e" targetNamespace="http://schemas.microsoft.com/office/2006/metadata/properties" ma:root="true" ma:fieldsID="d22214c5fcf2444679768b269478fd8c" ns2:_="" ns3:_="">
    <xsd:import namespace="3abd0b0b-9068-4f5e-9e8d-02355d9ba555"/>
    <xsd:import namespace="61f647b2-47ea-48a7-a499-4e54bffbd80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d0b0b-9068-4f5e-9e8d-02355d9ba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ae8c2ad-04f0-43ee-baf5-523e4dce20f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f647b2-47ea-48a7-a499-4e54bffbd8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6ce4234-b3f9-4d5e-bf0f-3914e2523442}" ma:internalName="TaxCatchAll" ma:showField="CatchAllData" ma:web="61f647b2-47ea-48a7-a499-4e54bffbd8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EDC47-0971-4BB9-A123-A3EF53EAD657}">
  <ds:schemaRefs>
    <ds:schemaRef ds:uri="http://schemas.microsoft.com/office/2006/metadata/properties"/>
    <ds:schemaRef ds:uri="http://schemas.microsoft.com/office/infopath/2007/PartnerControls"/>
    <ds:schemaRef ds:uri="3abd0b0b-9068-4f5e-9e8d-02355d9ba555"/>
    <ds:schemaRef ds:uri="61f647b2-47ea-48a7-a499-4e54bffbd80e"/>
  </ds:schemaRefs>
</ds:datastoreItem>
</file>

<file path=customXml/itemProps2.xml><?xml version="1.0" encoding="utf-8"?>
<ds:datastoreItem xmlns:ds="http://schemas.openxmlformats.org/officeDocument/2006/customXml" ds:itemID="{E36C114A-B679-48E7-AD81-1442CAEAC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bd0b0b-9068-4f5e-9e8d-02355d9ba555"/>
    <ds:schemaRef ds:uri="61f647b2-47ea-48a7-a499-4e54bffbd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B09B9-C8EF-474A-9BFC-0A2C523DC5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Daikin 2023 theme</Template>
  <TotalTime>0</TotalTime>
  <Words>6527</Words>
  <Application>Microsoft Office PowerPoint</Application>
  <PresentationFormat>On-screen Show (16:9)</PresentationFormat>
  <Paragraphs>872</Paragraphs>
  <Slides>50</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Aptos</vt:lpstr>
      <vt:lpstr>Arial</vt:lpstr>
      <vt:lpstr>Arial Black</vt:lpstr>
      <vt:lpstr>Calibri</vt:lpstr>
      <vt:lpstr>Cambria Math</vt:lpstr>
      <vt:lpstr>Courier New</vt:lpstr>
      <vt:lpstr>Montserrat</vt:lpstr>
      <vt:lpstr>System Font Regular</vt:lpstr>
      <vt:lpstr>Times New Roman</vt:lpstr>
      <vt:lpstr>Univers</vt:lpstr>
      <vt:lpstr>Wingdings</vt:lpstr>
      <vt:lpstr>Daikin 2023 theme</vt:lpstr>
      <vt:lpstr>ASHRAE Standards 15 and 34</vt:lpstr>
      <vt:lpstr>Disclaimer</vt:lpstr>
      <vt:lpstr>Agenda</vt:lpstr>
      <vt:lpstr>AIM Act: EPA Technology Transition</vt:lpstr>
      <vt:lpstr>Applicable ASHRAE Standards – 15 and 34</vt:lpstr>
      <vt:lpstr>Common Questions</vt:lpstr>
      <vt:lpstr>State and Local Codes</vt:lpstr>
      <vt:lpstr>Group A2L Refrigerants can be used in 48 States Right Now </vt:lpstr>
      <vt:lpstr>Common Questions</vt:lpstr>
      <vt:lpstr>ASHRAE Standard 34-2022</vt:lpstr>
      <vt:lpstr>ASHRAE Standard 34</vt:lpstr>
      <vt:lpstr>ASHRAE Standard 34</vt:lpstr>
      <vt:lpstr>ASHRAE Standard 34 Basics: RCL</vt:lpstr>
      <vt:lpstr>A2L Refrigerants – How Flammable Are They?</vt:lpstr>
      <vt:lpstr>‘New’ and Legacy Refrigerant Properties</vt:lpstr>
      <vt:lpstr>Common Questions</vt:lpstr>
      <vt:lpstr>ASHRAE Standard 15-2022</vt:lpstr>
      <vt:lpstr>How Will ASHRAE 15-2022 Requirements Impact You?</vt:lpstr>
      <vt:lpstr>How Will ASHRAE 15-2022 Requirements Impact You?</vt:lpstr>
      <vt:lpstr>ASHRAE Standard 15</vt:lpstr>
      <vt:lpstr>ASHRAE Standard 15</vt:lpstr>
      <vt:lpstr>ASHRAE Standard 15</vt:lpstr>
      <vt:lpstr>ASHRAE Standard 15</vt:lpstr>
      <vt:lpstr>ASHRAE Standard 15</vt:lpstr>
      <vt:lpstr>Requirements</vt:lpstr>
      <vt:lpstr>Refrigerant Limits</vt:lpstr>
      <vt:lpstr>Refrigerant Limits: EDVC</vt:lpstr>
      <vt:lpstr>Refrigerant Limits: Simplified Flowchart</vt:lpstr>
      <vt:lpstr>Refrigerant Limits: Notable Exceptions</vt:lpstr>
      <vt:lpstr>Ventilation and Circulation</vt:lpstr>
      <vt:lpstr>Refrigerant Limits: EDVC Calculation</vt:lpstr>
      <vt:lpstr>Refrigerant Limits: EDVC Calculation</vt:lpstr>
      <vt:lpstr>Refrigerant Detection Systems (7.6.2.3)   </vt:lpstr>
      <vt:lpstr>Mitigation</vt:lpstr>
      <vt:lpstr>Mitigation</vt:lpstr>
      <vt:lpstr>Ventilation (7.6.4) </vt:lpstr>
      <vt:lpstr>Ignition Sources</vt:lpstr>
      <vt:lpstr>Listed Equipment</vt:lpstr>
      <vt:lpstr>Refrigerant Piping</vt:lpstr>
      <vt:lpstr>Refrigerant Piping – Alternative method</vt:lpstr>
      <vt:lpstr>Notable Requirements for Machinery Rooms </vt:lpstr>
      <vt:lpstr>Notable Requirements for Machinery Rooms </vt:lpstr>
      <vt:lpstr>Machinery Room Ventilation Rates – Everything Except A2L and B2L</vt:lpstr>
      <vt:lpstr>Machinery Room Ventilation Rates – A2L &amp; B2L</vt:lpstr>
      <vt:lpstr>Machinery Room Ventilation Rates</vt:lpstr>
      <vt:lpstr>Machinery Room Ventilation Rates</vt:lpstr>
      <vt:lpstr>Machinery Room Ventilation Rates – A2L &amp; B2L</vt:lpstr>
      <vt:lpstr>Where Can I Go for Information?</vt:lpstr>
      <vt:lpstr>Where Can I Go for Information?</vt:lpstr>
      <vt:lpstr>Thank you for your time and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2024-08-06T19:44:13Z</dcterms:created>
  <dcterms:modified xsi:type="dcterms:W3CDTF">2024-08-19T17:02:32Z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0x0101004BC824C89B847B46B598E3E0C38E52DF</vt:lpwstr>
  </property>
</Properties>
</file>